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  <p:sldMasterId id="2147483917" r:id="rId2"/>
  </p:sldMasterIdLst>
  <p:notesMasterIdLst>
    <p:notesMasterId r:id="rId36"/>
  </p:notesMasterIdLst>
  <p:handoutMasterIdLst>
    <p:handoutMasterId r:id="rId37"/>
  </p:handoutMasterIdLst>
  <p:sldIdLst>
    <p:sldId id="284" r:id="rId3"/>
    <p:sldId id="371" r:id="rId4"/>
    <p:sldId id="395" r:id="rId5"/>
    <p:sldId id="397" r:id="rId6"/>
    <p:sldId id="372" r:id="rId7"/>
    <p:sldId id="373" r:id="rId8"/>
    <p:sldId id="374" r:id="rId9"/>
    <p:sldId id="375" r:id="rId10"/>
    <p:sldId id="376" r:id="rId11"/>
    <p:sldId id="403" r:id="rId12"/>
    <p:sldId id="377" r:id="rId13"/>
    <p:sldId id="393" r:id="rId14"/>
    <p:sldId id="399" r:id="rId15"/>
    <p:sldId id="387" r:id="rId16"/>
    <p:sldId id="378" r:id="rId17"/>
    <p:sldId id="379" r:id="rId18"/>
    <p:sldId id="380" r:id="rId19"/>
    <p:sldId id="381" r:id="rId20"/>
    <p:sldId id="368" r:id="rId21"/>
    <p:sldId id="367" r:id="rId22"/>
    <p:sldId id="369" r:id="rId23"/>
    <p:sldId id="382" r:id="rId24"/>
    <p:sldId id="383" r:id="rId25"/>
    <p:sldId id="384" r:id="rId26"/>
    <p:sldId id="385" r:id="rId27"/>
    <p:sldId id="391" r:id="rId28"/>
    <p:sldId id="401" r:id="rId29"/>
    <p:sldId id="402" r:id="rId30"/>
    <p:sldId id="388" r:id="rId31"/>
    <p:sldId id="389" r:id="rId32"/>
    <p:sldId id="390" r:id="rId33"/>
    <p:sldId id="396" r:id="rId34"/>
    <p:sldId id="392" r:id="rId35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3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goan\Desktop\Weekend%20work\Presentations\trauma%20data%20extract%20nov%202009%20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Five Most </a:t>
            </a:r>
            <a:r>
              <a:rPr lang="en-US" sz="1400" dirty="0" smtClean="0"/>
              <a:t>Frequent </a:t>
            </a:r>
            <a:r>
              <a:rPr lang="en-US" sz="1400" dirty="0"/>
              <a:t>Types of Childhood Trauma Experiences </a:t>
            </a:r>
            <a:r>
              <a:rPr lang="en-US" sz="1400" dirty="0" smtClean="0"/>
              <a:t>(Reported </a:t>
            </a:r>
            <a:r>
              <a:rPr lang="en-US" sz="1400" dirty="0"/>
              <a:t>By </a:t>
            </a:r>
            <a:r>
              <a:rPr lang="en-US" sz="1400" dirty="0" smtClean="0"/>
              <a:t>Caregivers)</a:t>
            </a:r>
            <a:endParaRPr lang="en-US" sz="1400" dirty="0"/>
          </a:p>
        </c:rich>
      </c:tx>
      <c:layout>
        <c:manualLayout>
          <c:xMode val="edge"/>
          <c:yMode val="edge"/>
          <c:x val="0.10367970155415999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33399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charts!$A$17:$A$21</c:f>
              <c:strCache>
                <c:ptCount val="5"/>
                <c:pt idx="0">
                  <c:v>Bad 
accident</c:v>
                </c:pt>
                <c:pt idx="1">
                  <c:v>Witnessed domestic violence</c:v>
                </c:pt>
                <c:pt idx="2">
                  <c:v>Separated from 
caregiver(s)</c:v>
                </c:pt>
                <c:pt idx="3">
                  <c:v>Emotional 
abuse</c:v>
                </c:pt>
                <c:pt idx="4">
                  <c:v>Sexual 
abuse</c:v>
                </c:pt>
              </c:strCache>
            </c:strRef>
          </c:cat>
          <c:val>
            <c:numRef>
              <c:f>charts!$B$17:$B$21</c:f>
              <c:numCache>
                <c:formatCode>0%</c:formatCode>
                <c:ptCount val="5"/>
                <c:pt idx="0">
                  <c:v>0.25</c:v>
                </c:pt>
                <c:pt idx="1">
                  <c:v>0.39772727272727498</c:v>
                </c:pt>
                <c:pt idx="2">
                  <c:v>0.42045454545454702</c:v>
                </c:pt>
                <c:pt idx="3">
                  <c:v>0.42045454545454702</c:v>
                </c:pt>
                <c:pt idx="4">
                  <c:v>0.42045454545454702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640528"/>
        <c:axId val="391640920"/>
      </c:barChart>
      <c:catAx>
        <c:axId val="39164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1640920"/>
        <c:crosses val="autoZero"/>
        <c:auto val="1"/>
        <c:lblAlgn val="ctr"/>
        <c:lblOffset val="100"/>
        <c:noMultiLvlLbl val="0"/>
      </c:catAx>
      <c:valAx>
        <c:axId val="391640920"/>
        <c:scaling>
          <c:orientation val="minMax"/>
          <c:max val="0.5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91640528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DF6D7-22D3-B944-8D64-2CF1CBC0BDD2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B1361-1B4C-0F48-A746-A6F490D3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43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345A9-2FFC-4572-9F27-A5FCE6060CD5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7CB6B-9CF1-44EC-A915-2A1165FB87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1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6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1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66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323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36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51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455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47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90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12" y="5450006"/>
            <a:ext cx="1841152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30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99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29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6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46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0764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33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7003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55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15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6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0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6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6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5424" y="2819347"/>
            <a:ext cx="1841152" cy="12193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6640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5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AB4ECBE-B4AE-48A6-BA04-9E5F8292A9EF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D7B9E7E-0344-4741-B533-28A5DCA68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800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sections/health-shots/2015/03/02/387007941/take-the-ace-quiz-and-learn-what-it-does-and-doesnt-mean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s://www.cdc.gov/violenceprevention/acestudy/index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cchildren.org/research/adverse-childhood-experiences/" TargetMode="External"/><Relationship Id="rId5" Type="http://schemas.openxmlformats.org/officeDocument/2006/relationships/hyperlink" Target="http://www.scchildren.org/aces" TargetMode="External"/><Relationship Id="rId4" Type="http://schemas.openxmlformats.org/officeDocument/2006/relationships/hyperlink" Target="https://www.childtrends.org/publications/prevalence-adverse-childhood-experiences-nationally-state-race-ethnicit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bg2">
                <a:tint val="97000"/>
                <a:hueMod val="162000"/>
                <a:satMod val="200000"/>
                <a:lumMod val="124000"/>
                <a:alpha val="66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036749" y="55476"/>
            <a:ext cx="8229600" cy="1252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en-US" dirty="0" smtClean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25073" y="1879242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alt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57576"/>
            <a:ext cx="12015989" cy="646519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Adverse </a:t>
            </a:r>
            <a:r>
              <a:rPr lang="en-US" sz="54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Childhood Experience’s (ACE</a:t>
            </a:r>
            <a:r>
              <a:rPr lang="en-US" sz="54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)</a:t>
            </a:r>
          </a:p>
          <a:p>
            <a:endParaRPr lang="en-US" sz="54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sz="54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sz="54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en-US" sz="54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Implications for the classroom</a:t>
            </a:r>
          </a:p>
          <a:p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221" y="6145967"/>
            <a:ext cx="10910836" cy="259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bg1"/>
                </a:solidFill>
              </a:rPr>
              <a:t>Adapted from: Stewart, </a:t>
            </a:r>
            <a:r>
              <a:rPr lang="en-US" sz="1000" dirty="0" err="1" smtClean="0">
                <a:solidFill>
                  <a:schemeClr val="bg1"/>
                </a:solidFill>
              </a:rPr>
              <a:t>Altha</a:t>
            </a:r>
            <a:r>
              <a:rPr lang="en-US" sz="1000" dirty="0" smtClean="0">
                <a:solidFill>
                  <a:schemeClr val="bg1"/>
                </a:solidFill>
              </a:rPr>
              <a:t> J. University </a:t>
            </a:r>
            <a:r>
              <a:rPr lang="en-US" sz="1000" dirty="0">
                <a:solidFill>
                  <a:schemeClr val="bg1"/>
                </a:solidFill>
              </a:rPr>
              <a:t>of Tennessee Health Science </a:t>
            </a:r>
            <a:r>
              <a:rPr lang="en-US" sz="1000" dirty="0" smtClean="0">
                <a:solidFill>
                  <a:schemeClr val="bg1"/>
                </a:solidFill>
              </a:rPr>
              <a:t>Center. March </a:t>
            </a:r>
            <a:r>
              <a:rPr lang="en-US" sz="1000" dirty="0">
                <a:solidFill>
                  <a:schemeClr val="bg1"/>
                </a:solidFill>
              </a:rPr>
              <a:t>7, 2016</a:t>
            </a:r>
          </a:p>
        </p:txBody>
      </p:sp>
      <p:pic>
        <p:nvPicPr>
          <p:cNvPr id="1032" name="Picture 8" descr="C:\Users\Owner\AppData\Roaming\PixelMetrics\CaptureWiz\Temp\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60" y="1294715"/>
            <a:ext cx="4451797" cy="351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Owner\AppData\Roaming\PixelMetrics\CaptureWiz\Temp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3" y="511398"/>
            <a:ext cx="11887769" cy="582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12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rieberg\AppData\Roaming\PixelMetrics\CaptureWiz\Tem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323520"/>
            <a:ext cx="11556412" cy="620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936" y="6485629"/>
            <a:ext cx="109382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Adapted from </a:t>
            </a:r>
            <a:r>
              <a:rPr lang="en-US" sz="900" dirty="0" err="1" smtClean="0"/>
              <a:t>Childrens</a:t>
            </a:r>
            <a:r>
              <a:rPr lang="en-US" sz="900" dirty="0" smtClean="0"/>
              <a:t> Trust of South Carolina. https</a:t>
            </a:r>
            <a:r>
              <a:rPr lang="en-US" sz="900" dirty="0"/>
              <a:t>://scchildren.org/prevention_learning_center/adverse_childhood_experiences_aces/</a:t>
            </a:r>
          </a:p>
        </p:txBody>
      </p:sp>
    </p:spTree>
    <p:extLst>
      <p:ext uri="{BB962C8B-B14F-4D97-AF65-F5344CB8AC3E}">
        <p14:creationId xmlns:p14="http://schemas.microsoft.com/office/powerpoint/2010/main" val="1237777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Owner\AppData\Roaming\PixelMetrics\CaptureWiz\Temp\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67806"/>
            <a:ext cx="7195251" cy="619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008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381000"/>
            <a:ext cx="10854047" cy="569916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with a </a:t>
            </a: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</a:t>
            </a:r>
            <a:b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How does ACE’s impact your family &amp; </a:t>
            </a:r>
            <a:r>
              <a:rPr lang="en-US" dirty="0" smtClean="0"/>
              <a:t>community</a:t>
            </a:r>
            <a:br>
              <a:rPr lang="en-US" dirty="0" smtClean="0"/>
            </a:br>
            <a:r>
              <a:rPr lang="en-US" dirty="0" smtClean="0"/>
              <a:t>Is there anything you can do about it.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9218" name="Picture 2" descr="C:\Users\Owner\AppData\Roaming\PixelMetrics\CaptureWiz\Temp\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17" y="995030"/>
            <a:ext cx="31718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440"/>
            <a:ext cx="8534400" cy="1025584"/>
          </a:xfrm>
        </p:spPr>
        <p:txBody>
          <a:bodyPr/>
          <a:lstStyle/>
          <a:p>
            <a:r>
              <a:rPr lang="en-US" b="1" dirty="0" smtClean="0"/>
              <a:t>Impact on Child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80" y="2092331"/>
            <a:ext cx="10103969" cy="4995973"/>
          </a:xfrm>
        </p:spPr>
        <p:txBody>
          <a:bodyPr/>
          <a:lstStyle/>
          <a:p>
            <a:pPr marL="457200" indent="-457200">
              <a:spcAft>
                <a:spcPts val="0"/>
              </a:spcAft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The ability to form healthy relationships is highly dependent on learned social skills</a:t>
            </a: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Children’s </a:t>
            </a:r>
            <a:r>
              <a:rPr lang="en-US" altLang="en-US" sz="2400" dirty="0">
                <a:solidFill>
                  <a:schemeClr val="bg1"/>
                </a:solidFill>
              </a:rPr>
              <a:t>social skill learning is directly related to the characteristics of their environments</a:t>
            </a: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Violence teaches withdrawal, anxiety, distrust, over-reaction and/or aggression as coping behaviors</a:t>
            </a: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Disordered environments=dysfunctional skills</a:t>
            </a: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en-US" altLang="en-US" dirty="0"/>
          </a:p>
          <a:p>
            <a:endParaRPr lang="en-US" dirty="0"/>
          </a:p>
        </p:txBody>
      </p:sp>
      <p:pic>
        <p:nvPicPr>
          <p:cNvPr id="6146" name="Picture 2" descr="C:\Users\Owner\AppData\Roaming\PixelMetrics\CaptureWiz\Temp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56" y="233440"/>
            <a:ext cx="4490434" cy="206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06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065" y="94890"/>
            <a:ext cx="8534400" cy="915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Children &amp; Traumatic Events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73" y="741772"/>
            <a:ext cx="10564633" cy="4824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</a:rPr>
              <a:t>Over half the children in the US are exposed to violence, crime and abuse every year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</a:rPr>
              <a:t>26% will witness or experience a traumatic event before the age of 4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</a:rPr>
              <a:t>Exposure to violence in any form harms children and can have many negative effects throughout childhood and into adulthood.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</a:rPr>
              <a:t>We spend over $100 billion on problems related childhood abuse and trauma (physical, emotional, legal, etc.)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99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37" y="94890"/>
            <a:ext cx="8534400" cy="913441"/>
          </a:xfrm>
        </p:spPr>
        <p:txBody>
          <a:bodyPr/>
          <a:lstStyle/>
          <a:p>
            <a:r>
              <a:rPr lang="en-US" dirty="0" smtClean="0"/>
              <a:t>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4" y="878774"/>
            <a:ext cx="10129651" cy="5699198"/>
          </a:xfrm>
        </p:spPr>
        <p:txBody>
          <a:bodyPr>
            <a:noAutofit/>
          </a:bodyPr>
          <a:lstStyle/>
          <a:p>
            <a:pPr marL="457200" indent="-282575">
              <a:buClr>
                <a:schemeClr val="accent3"/>
              </a:buClr>
              <a:buFont typeface="Georgia" pitchFamily="-65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Trauma does not automatically cause PTSD (25% risk), violation/degradation/betrayal increases risk to 50-75</a:t>
            </a:r>
            <a:r>
              <a:rPr lang="en-US" sz="2400" b="1" dirty="0" smtClean="0">
                <a:solidFill>
                  <a:schemeClr val="bg1"/>
                </a:solidFill>
              </a:rPr>
              <a:t>+%</a:t>
            </a:r>
          </a:p>
          <a:p>
            <a:pPr marL="457200" indent="-282575">
              <a:buClr>
                <a:schemeClr val="accent3"/>
              </a:buClr>
              <a:buFont typeface="Georgia" pitchFamily="-65" charset="0"/>
              <a:buChar char="•"/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marL="457200" indent="-282575">
              <a:buClr>
                <a:schemeClr val="accent3"/>
              </a:buClr>
              <a:buFont typeface="Georgia" pitchFamily="-65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Trauma is Epidemic in 60% of Adults and 50% of </a:t>
            </a:r>
            <a:r>
              <a:rPr lang="en-US" sz="2400" b="1" dirty="0" smtClean="0">
                <a:solidFill>
                  <a:schemeClr val="bg1"/>
                </a:solidFill>
              </a:rPr>
              <a:t>Children</a:t>
            </a:r>
          </a:p>
          <a:p>
            <a:pPr marL="457200" indent="-282575">
              <a:buClr>
                <a:schemeClr val="accent3"/>
              </a:buClr>
              <a:buFont typeface="Georgia" pitchFamily="-65" charset="0"/>
              <a:buChar char="•"/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marL="457200" indent="-282575">
              <a:buClr>
                <a:schemeClr val="accent3"/>
              </a:buClr>
              <a:buFont typeface="Georgia" pitchFamily="-65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Trauma is almost universal for boys (93%) and girls (87%) in the JJ </a:t>
            </a:r>
            <a:r>
              <a:rPr lang="en-US" sz="2400" b="1" dirty="0" smtClean="0">
                <a:solidFill>
                  <a:schemeClr val="bg1"/>
                </a:solidFill>
              </a:rPr>
              <a:t>System</a:t>
            </a:r>
          </a:p>
          <a:p>
            <a:pPr marL="457200" indent="-282575">
              <a:buClr>
                <a:schemeClr val="accent3"/>
              </a:buClr>
              <a:buFont typeface="Georgia" pitchFamily="-65" charset="0"/>
              <a:buChar char="•"/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marL="457200" indent="-282575">
              <a:buClr>
                <a:schemeClr val="accent3"/>
              </a:buClr>
              <a:buFont typeface="Georgia" pitchFamily="-65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Trauma increases the risk of further trauma (most survivors have at least 2 distinct trauma</a:t>
            </a:r>
          </a:p>
        </p:txBody>
      </p:sp>
      <p:pic>
        <p:nvPicPr>
          <p:cNvPr id="7170" name="Picture 2" descr="C:\Users\Owner\AppData\Roaming\PixelMetrics\CaptureWiz\Temp\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575" y="713076"/>
            <a:ext cx="2852028" cy="280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60665" y="6235839"/>
            <a:ext cx="3455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Life with Trauma. Retrieved </a:t>
            </a:r>
            <a:r>
              <a:rPr lang="en-US" sz="900" dirty="0"/>
              <a:t>from: https://www.steampoweredfamily.com/brains/life-with-trauma/</a:t>
            </a:r>
          </a:p>
        </p:txBody>
      </p:sp>
    </p:spTree>
    <p:extLst>
      <p:ext uri="{BB962C8B-B14F-4D97-AF65-F5344CB8AC3E}">
        <p14:creationId xmlns:p14="http://schemas.microsoft.com/office/powerpoint/2010/main" val="1227501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631" y="0"/>
            <a:ext cx="8534400" cy="896188"/>
          </a:xfrm>
        </p:spPr>
        <p:txBody>
          <a:bodyPr/>
          <a:lstStyle/>
          <a:p>
            <a:r>
              <a:rPr lang="en-US" b="1" dirty="0" smtClean="0"/>
              <a:t>Trauma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896188"/>
            <a:ext cx="10061159" cy="56647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sz="4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By adolescence, children have sufficient skill and independence to seek relief through the following:</a:t>
            </a:r>
          </a:p>
          <a:p>
            <a:pPr>
              <a:buFont typeface="Georgia" panose="02040502050405020303" pitchFamily="18" charset="0"/>
              <a:buNone/>
            </a:pPr>
            <a:endParaRPr lang="en-US" altLang="en-US" sz="29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lvl="1">
              <a:buClr>
                <a:srgbClr val="0070C0"/>
              </a:buClr>
            </a:pP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Drinking alcohol</a:t>
            </a:r>
          </a:p>
          <a:p>
            <a:pPr lvl="1">
              <a:buClr>
                <a:srgbClr val="0070C0"/>
              </a:buClr>
            </a:pP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Smoking tobacco</a:t>
            </a:r>
          </a:p>
          <a:p>
            <a:pPr lvl="1">
              <a:buClr>
                <a:srgbClr val="0070C0"/>
              </a:buClr>
            </a:pP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Sexual promiscuity</a:t>
            </a:r>
          </a:p>
          <a:p>
            <a:pPr lvl="1">
              <a:buClr>
                <a:srgbClr val="0070C0"/>
              </a:buClr>
            </a:pP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Using psychoactive materials</a:t>
            </a:r>
          </a:p>
          <a:p>
            <a:pPr lvl="1">
              <a:buClr>
                <a:srgbClr val="0070C0"/>
              </a:buClr>
            </a:pP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Overeating/eating disorders</a:t>
            </a:r>
          </a:p>
          <a:p>
            <a:pPr lvl="1">
              <a:buClr>
                <a:srgbClr val="0070C0"/>
              </a:buClr>
            </a:pP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Delinquent behavior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65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Owner\AppData\Roaming\PixelMetrics\CaptureWiz\Tem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10898"/>
            <a:ext cx="8667791" cy="610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936" y="6627168"/>
            <a:ext cx="109382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Adapted from </a:t>
            </a:r>
            <a:r>
              <a:rPr lang="en-US" sz="900" dirty="0" err="1" smtClean="0"/>
              <a:t>Childrens</a:t>
            </a:r>
            <a:r>
              <a:rPr lang="en-US" sz="900" dirty="0" smtClean="0"/>
              <a:t> Trust of South Carolina. https</a:t>
            </a:r>
            <a:r>
              <a:rPr lang="en-US" sz="900" dirty="0"/>
              <a:t>://scchildren.org/prevention_learning_center/adverse_childhood_experiences_aces/</a:t>
            </a:r>
          </a:p>
        </p:txBody>
      </p:sp>
    </p:spTree>
    <p:extLst>
      <p:ext uri="{BB962C8B-B14F-4D97-AF65-F5344CB8AC3E}">
        <p14:creationId xmlns:p14="http://schemas.microsoft.com/office/powerpoint/2010/main" val="1375038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Owner\AppData\Roaming\PixelMetrics\CaptureWiz\Temp\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1" y="267757"/>
            <a:ext cx="7557263" cy="613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936" y="6640047"/>
            <a:ext cx="109382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Adapted from </a:t>
            </a:r>
            <a:r>
              <a:rPr lang="en-US" sz="900" dirty="0" err="1" smtClean="0"/>
              <a:t>Childrens</a:t>
            </a:r>
            <a:r>
              <a:rPr lang="en-US" sz="900" dirty="0" smtClean="0"/>
              <a:t> Trust of South Carolina. https</a:t>
            </a:r>
            <a:r>
              <a:rPr lang="en-US" sz="900" dirty="0"/>
              <a:t>://scchildren.org/prevention_learning_center/adverse_childhood_experiences_aces/</a:t>
            </a:r>
          </a:p>
        </p:txBody>
      </p:sp>
    </p:spTree>
    <p:extLst>
      <p:ext uri="{BB962C8B-B14F-4D97-AF65-F5344CB8AC3E}">
        <p14:creationId xmlns:p14="http://schemas.microsoft.com/office/powerpoint/2010/main" val="164995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1" y="1"/>
            <a:ext cx="11305309" cy="668413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en-US" altLang="en-US" sz="3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6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altLang="en-US" sz="6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altLang="en-US" sz="6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Objective: Participants </a:t>
            </a: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will: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the impact of trauma on the brain and the implications that it has in the classroom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trauma-sensitive practices and procedures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altLang="en-US" sz="6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altLang="en-US" sz="6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the Ace Assessment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6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6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 – How it impacts your Health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6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ACE – How it impacts learning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6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6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a trauma sensitive school/classroom look like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6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6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Resilience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</a:t>
            </a: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experiences (ACEs) of abuse, neglect and family dysfunction between birth and age 18 can disrupt brain development and limit social, emotional and cognitive functioning</a:t>
            </a:r>
            <a:r>
              <a:rPr lang="en-US" sz="6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 </a:t>
            </a: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root cause of many serious academic, social and behavioral problems that have the potential to prevent a child from receiving the full benefits of education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endParaRPr lang="en-US" altLang="en-US" sz="31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C:\Users\Owner\AppData\Roaming\PixelMetrics\CaptureWiz\Temp\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997" y="1672442"/>
            <a:ext cx="3181171" cy="31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93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Owner\AppData\Roaming\PixelMetrics\CaptureWiz\Temp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95427"/>
            <a:ext cx="7670264" cy="610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936" y="6627168"/>
            <a:ext cx="109382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Adapted from </a:t>
            </a:r>
            <a:r>
              <a:rPr lang="en-US" sz="900" dirty="0" err="1" smtClean="0"/>
              <a:t>Childrens</a:t>
            </a:r>
            <a:r>
              <a:rPr lang="en-US" sz="900" dirty="0" smtClean="0"/>
              <a:t> Trust of South Carolina. https</a:t>
            </a:r>
            <a:r>
              <a:rPr lang="en-US" sz="900" dirty="0"/>
              <a:t>://scchildren.org/prevention_learning_center/adverse_childhood_experiences_aces/</a:t>
            </a:r>
          </a:p>
        </p:txBody>
      </p:sp>
    </p:spTree>
    <p:extLst>
      <p:ext uri="{BB962C8B-B14F-4D97-AF65-F5344CB8AC3E}">
        <p14:creationId xmlns:p14="http://schemas.microsoft.com/office/powerpoint/2010/main" val="645055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Owner\AppData\Roaming\PixelMetrics\CaptureWiz\Temp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1" y="222642"/>
            <a:ext cx="11010090" cy="607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022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10"/>
          <p:cNvGraphicFramePr>
            <a:graphicFrameLocks/>
          </p:cNvGraphicFramePr>
          <p:nvPr>
            <p:extLst/>
          </p:nvPr>
        </p:nvGraphicFramePr>
        <p:xfrm>
          <a:off x="313942" y="342454"/>
          <a:ext cx="10388617" cy="6164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0936" y="6627168"/>
            <a:ext cx="109382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Adapted from </a:t>
            </a:r>
            <a:r>
              <a:rPr lang="en-US" sz="900" dirty="0" err="1" smtClean="0"/>
              <a:t>Childrens</a:t>
            </a:r>
            <a:r>
              <a:rPr lang="en-US" sz="900" dirty="0" smtClean="0"/>
              <a:t> Trust of South Carolina. https</a:t>
            </a:r>
            <a:r>
              <a:rPr lang="en-US" sz="900" dirty="0"/>
              <a:t>://scchildren.org/prevention_learning_center/adverse_childhood_experiences_aces/</a:t>
            </a:r>
          </a:p>
        </p:txBody>
      </p:sp>
    </p:spTree>
    <p:extLst>
      <p:ext uri="{BB962C8B-B14F-4D97-AF65-F5344CB8AC3E}">
        <p14:creationId xmlns:p14="http://schemas.microsoft.com/office/powerpoint/2010/main" val="2011312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6" y="1596"/>
            <a:ext cx="8534400" cy="1042200"/>
          </a:xfrm>
        </p:spPr>
        <p:txBody>
          <a:bodyPr/>
          <a:lstStyle/>
          <a:p>
            <a:r>
              <a:rPr lang="en-US" dirty="0" smtClean="0"/>
              <a:t>Traumatized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355" y="1316725"/>
            <a:ext cx="10320038" cy="5204172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</a:rPr>
              <a:t>World is punitive, judgmental, humiliating and blaming</a:t>
            </a:r>
          </a:p>
          <a:p>
            <a:pPr marL="342900" indent="-342900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</a:rPr>
              <a:t>Control is external, not internalized</a:t>
            </a:r>
          </a:p>
          <a:p>
            <a:pPr marL="342900" indent="-342900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</a:rPr>
              <a:t>People are unpredictable and untrustworthy</a:t>
            </a:r>
          </a:p>
          <a:p>
            <a:pPr marL="342900" indent="-342900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</a:rPr>
              <a:t>Defend themselves above all else</a:t>
            </a:r>
          </a:p>
          <a:p>
            <a:pPr marL="342900" indent="-342900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</a:rPr>
              <a:t>Believe that admitting mistakes is worse than telling truth</a:t>
            </a:r>
          </a:p>
          <a:p>
            <a:endParaRPr lang="en-US" dirty="0"/>
          </a:p>
        </p:txBody>
      </p:sp>
      <p:pic>
        <p:nvPicPr>
          <p:cNvPr id="9218" name="Picture 2" descr="C:\Users\Owner\AppData\Roaming\PixelMetrics\CaptureWiz\Temp\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488" y="2266682"/>
            <a:ext cx="2913162" cy="22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978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892384"/>
              </p:ext>
            </p:extLst>
          </p:nvPr>
        </p:nvGraphicFramePr>
        <p:xfrm>
          <a:off x="370936" y="74540"/>
          <a:ext cx="9214338" cy="6552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0638"/>
                <a:gridCol w="1785628"/>
                <a:gridCol w="1785628"/>
                <a:gridCol w="1785628"/>
                <a:gridCol w="1616816"/>
              </a:tblGrid>
              <a:tr h="164178">
                <a:tc gridSpan="5"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598">
                <a:tc gridSpan="5"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Prevalence of indicators of negative well-being, by number </a:t>
                      </a:r>
                      <a:r>
                        <a:rPr lang="en-US" sz="2000" b="1" dirty="0" smtClean="0">
                          <a:effectLst/>
                        </a:rPr>
                        <a:t>of </a:t>
                      </a: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</a:endParaRP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adverse childhood </a:t>
                      </a:r>
                      <a:r>
                        <a:rPr lang="en-US" sz="2000" b="1" dirty="0">
                          <a:effectLst/>
                        </a:rPr>
                        <a:t>experience (12-17</a:t>
                      </a:r>
                      <a:r>
                        <a:rPr lang="en-US" sz="2000" b="1" dirty="0" smtClean="0">
                          <a:effectLst/>
                        </a:rPr>
                        <a:t>)</a:t>
                      </a: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9596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</a:endParaRP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Measure </a:t>
                      </a:r>
                      <a:r>
                        <a:rPr lang="en-US" sz="1800" b="1" dirty="0">
                          <a:effectLst/>
                        </a:rPr>
                        <a:t>of well </a:t>
                      </a:r>
                      <a:r>
                        <a:rPr lang="en-US" sz="1800" b="1" dirty="0" smtClean="0">
                          <a:effectLst/>
                        </a:rPr>
                        <a:t>being</a:t>
                      </a: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</a:endParaRP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0 </a:t>
                      </a:r>
                      <a:r>
                        <a:rPr lang="en-US" sz="1800" b="1" dirty="0">
                          <a:effectLst/>
                        </a:rPr>
                        <a:t>ACEs</a:t>
                      </a:r>
                      <a:endParaRPr lang="en-US" sz="3200" b="1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</a:endParaRP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1 </a:t>
                      </a:r>
                      <a:r>
                        <a:rPr lang="en-US" sz="1800" b="1" dirty="0">
                          <a:effectLst/>
                        </a:rPr>
                        <a:t>ACEs</a:t>
                      </a:r>
                      <a:endParaRPr lang="en-US" sz="3200" b="1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</a:endParaRP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2 </a:t>
                      </a:r>
                      <a:r>
                        <a:rPr lang="en-US" sz="1800" b="1" dirty="0">
                          <a:effectLst/>
                        </a:rPr>
                        <a:t>ACEs</a:t>
                      </a:r>
                      <a:endParaRPr lang="en-US" sz="3200" b="1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</a:endParaRP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3</a:t>
                      </a:r>
                      <a:r>
                        <a:rPr lang="en-US" sz="1800" b="1" dirty="0">
                          <a:effectLst/>
                        </a:rPr>
                        <a:t>+ </a:t>
                      </a:r>
                      <a:r>
                        <a:rPr lang="en-US" sz="1800" b="1" dirty="0" smtClean="0">
                          <a:effectLst/>
                        </a:rPr>
                        <a:t>ACEs</a:t>
                      </a: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9596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 externalizing </a:t>
                      </a:r>
                      <a:r>
                        <a:rPr lang="en-US" sz="1600" dirty="0" smtClean="0">
                          <a:effectLst/>
                        </a:rPr>
                        <a:t>behavior</a:t>
                      </a: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26%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33%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41%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9596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 engagement in </a:t>
                      </a:r>
                      <a:r>
                        <a:rPr lang="en-US" sz="1600" dirty="0" smtClean="0">
                          <a:effectLst/>
                        </a:rPr>
                        <a:t>school</a:t>
                      </a: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33%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44%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7865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Household contacted due to problems at </a:t>
                      </a:r>
                      <a:r>
                        <a:rPr lang="en-US" sz="1600" dirty="0" smtClean="0">
                          <a:effectLst/>
                        </a:rPr>
                        <a:t>school</a:t>
                      </a: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31%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38%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1326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Grade </a:t>
                      </a:r>
                      <a:r>
                        <a:rPr lang="en-US" sz="1600" dirty="0" smtClean="0">
                          <a:effectLst/>
                        </a:rPr>
                        <a:t>repetition</a:t>
                      </a: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9596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Does not stay calm and </a:t>
                      </a:r>
                      <a:r>
                        <a:rPr lang="en-US" sz="1600" dirty="0" smtClean="0">
                          <a:effectLst/>
                        </a:rPr>
                        <a:t>controlled</a:t>
                      </a: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44%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1326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Does not finish tasks </a:t>
                      </a:r>
                      <a:r>
                        <a:rPr lang="en-US" sz="1600" dirty="0" smtClean="0">
                          <a:effectLst/>
                        </a:rPr>
                        <a:t>started</a:t>
                      </a: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44%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49%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9596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Diagnosed with a learning </a:t>
                      </a:r>
                      <a:r>
                        <a:rPr lang="en-US" sz="1600" dirty="0" smtClean="0">
                          <a:effectLst/>
                        </a:rPr>
                        <a:t>disability</a:t>
                      </a: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8355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Fair or poor physical health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6%</a:t>
                      </a:r>
                      <a:endParaRPr lang="en-US" sz="3200" dirty="0">
                        <a:effectLst/>
                        <a:latin typeface="Cabi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0936" y="6627168"/>
            <a:ext cx="109382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Adapted from </a:t>
            </a:r>
            <a:r>
              <a:rPr lang="en-US" sz="900" dirty="0" err="1" smtClean="0"/>
              <a:t>Childrens</a:t>
            </a:r>
            <a:r>
              <a:rPr lang="en-US" sz="900" dirty="0" smtClean="0"/>
              <a:t> Trust of South Carolina. https</a:t>
            </a:r>
            <a:r>
              <a:rPr lang="en-US" sz="900" dirty="0"/>
              <a:t>://scchildren.org/prevention_learning_center/adverse_childhood_experiences_aces/</a:t>
            </a:r>
          </a:p>
        </p:txBody>
      </p:sp>
    </p:spTree>
    <p:extLst>
      <p:ext uri="{BB962C8B-B14F-4D97-AF65-F5344CB8AC3E}">
        <p14:creationId xmlns:p14="http://schemas.microsoft.com/office/powerpoint/2010/main" val="752239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rieberg\AppData\Roaming\PixelMetrics\CaptureWiz\Temp\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3" y="169551"/>
            <a:ext cx="11316748" cy="623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356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Owner\AppData\Roaming\PixelMetrics\CaptureWiz\Temp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6" y="167780"/>
            <a:ext cx="10562314" cy="612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586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381000"/>
            <a:ext cx="10854047" cy="569916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with a </a:t>
            </a: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</a:t>
            </a:r>
            <a:b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this information change how you will view your students</a:t>
            </a:r>
            <a:r>
              <a:rPr lang="en-US" dirty="0" smtClean="0"/>
              <a:t>?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8194" name="Picture 2" descr="C:\Users\Owner\AppData\Roaming\PixelMetrics\CaptureWiz\Temp\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54" y="155021"/>
            <a:ext cx="481012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3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" y="-11655"/>
            <a:ext cx="9969611" cy="150706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What does a trauma informed </a:t>
            </a:r>
            <a:r>
              <a:rPr lang="en-US" b="1" dirty="0" smtClean="0">
                <a:solidFill>
                  <a:srgbClr val="C00000"/>
                </a:solidFill>
              </a:rPr>
              <a:t>classroom/School </a:t>
            </a:r>
            <a:r>
              <a:rPr lang="en-US" b="1" dirty="0" smtClean="0">
                <a:solidFill>
                  <a:srgbClr val="C00000"/>
                </a:solidFill>
              </a:rPr>
              <a:t>look like?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2047"/>
            <a:ext cx="11666928" cy="5315953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smtClean="0">
                <a:solidFill>
                  <a:schemeClr val="bg1"/>
                </a:solidFill>
              </a:rPr>
              <a:t>Shifts </a:t>
            </a:r>
            <a:r>
              <a:rPr lang="en-US" sz="2900" dirty="0">
                <a:solidFill>
                  <a:schemeClr val="bg1"/>
                </a:solidFill>
              </a:rPr>
              <a:t>in mindsets (e.g. moving away from reactive to more proactive approaches or moving away from </a:t>
            </a:r>
            <a:endParaRPr lang="en-US" sz="29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900" dirty="0">
                <a:solidFill>
                  <a:schemeClr val="bg1"/>
                </a:solidFill>
              </a:rPr>
              <a:t>	</a:t>
            </a:r>
            <a:r>
              <a:rPr lang="en-US" sz="2900" dirty="0" smtClean="0">
                <a:solidFill>
                  <a:schemeClr val="bg1"/>
                </a:solidFill>
              </a:rPr>
              <a:t>punitive </a:t>
            </a:r>
            <a:r>
              <a:rPr lang="en-US" sz="2900" dirty="0">
                <a:solidFill>
                  <a:schemeClr val="bg1"/>
                </a:solidFill>
              </a:rPr>
              <a:t>disciplinary approaches </a:t>
            </a:r>
            <a:r>
              <a:rPr lang="en-US" sz="2900" dirty="0" smtClean="0">
                <a:solidFill>
                  <a:schemeClr val="bg1"/>
                </a:solidFill>
              </a:rPr>
              <a:t>toward teaching </a:t>
            </a:r>
            <a:r>
              <a:rPr lang="en-US" sz="2900" dirty="0">
                <a:solidFill>
                  <a:schemeClr val="bg1"/>
                </a:solidFill>
              </a:rPr>
              <a:t>social and self-regulation skill building)</a:t>
            </a:r>
          </a:p>
          <a:p>
            <a:r>
              <a:rPr lang="en-US" sz="2900" dirty="0" smtClean="0">
                <a:solidFill>
                  <a:schemeClr val="bg1"/>
                </a:solidFill>
              </a:rPr>
              <a:t>Moving </a:t>
            </a:r>
            <a:r>
              <a:rPr lang="en-US" sz="2900" dirty="0">
                <a:solidFill>
                  <a:schemeClr val="bg1"/>
                </a:solidFill>
              </a:rPr>
              <a:t>toward problem-solving more quickly after identifying a concern</a:t>
            </a:r>
          </a:p>
          <a:p>
            <a:r>
              <a:rPr lang="en-US" sz="2900" dirty="0">
                <a:solidFill>
                  <a:schemeClr val="bg1"/>
                </a:solidFill>
              </a:rPr>
              <a:t>Increase in trauma-sensitive problem-solving (e.g. increased curiosity and discussion about the underlying causes of challenging behavior)</a:t>
            </a:r>
          </a:p>
          <a:p>
            <a:r>
              <a:rPr lang="en-US" sz="2900" dirty="0">
                <a:solidFill>
                  <a:schemeClr val="bg1"/>
                </a:solidFill>
              </a:rPr>
              <a:t>Teachers sharing effective strategies with one another more frequently</a:t>
            </a:r>
          </a:p>
          <a:p>
            <a:r>
              <a:rPr lang="en-US" sz="2900" dirty="0" smtClean="0">
                <a:solidFill>
                  <a:schemeClr val="bg1"/>
                </a:solidFill>
              </a:rPr>
              <a:t>Improvements </a:t>
            </a:r>
            <a:r>
              <a:rPr lang="en-US" sz="2900" dirty="0">
                <a:solidFill>
                  <a:schemeClr val="bg1"/>
                </a:solidFill>
              </a:rPr>
              <a:t>in collaborations among school staff (increased teamwork)</a:t>
            </a:r>
          </a:p>
          <a:p>
            <a:endParaRPr lang="en-US" sz="2300" dirty="0" smtClean="0">
              <a:solidFill>
                <a:schemeClr val="bg1"/>
              </a:solidFill>
            </a:endParaRPr>
          </a:p>
          <a:p>
            <a:r>
              <a:rPr lang="en-US" sz="2900" dirty="0" smtClean="0">
                <a:solidFill>
                  <a:schemeClr val="tx1"/>
                </a:solidFill>
              </a:rPr>
              <a:t>It </a:t>
            </a:r>
            <a:r>
              <a:rPr lang="en-US" sz="2900" dirty="0">
                <a:solidFill>
                  <a:schemeClr val="tx1"/>
                </a:solidFill>
              </a:rPr>
              <a:t>is important to note that most schools collect a wide range of quantitative data and the existing data can be used. It not necessary to generate new quantitative measures.</a:t>
            </a:r>
          </a:p>
          <a:p>
            <a:r>
              <a:rPr lang="en-US" sz="2900" dirty="0" smtClean="0">
                <a:solidFill>
                  <a:schemeClr val="tx1"/>
                </a:solidFill>
              </a:rPr>
              <a:t>Examples </a:t>
            </a:r>
            <a:r>
              <a:rPr lang="en-US" sz="2900" dirty="0">
                <a:solidFill>
                  <a:schemeClr val="tx1"/>
                </a:solidFill>
              </a:rPr>
              <a:t>include:</a:t>
            </a:r>
          </a:p>
          <a:p>
            <a:r>
              <a:rPr lang="en-US" sz="2900" dirty="0">
                <a:solidFill>
                  <a:schemeClr val="tx1"/>
                </a:solidFill>
              </a:rPr>
              <a:t>Staff and student surveys</a:t>
            </a:r>
          </a:p>
          <a:p>
            <a:r>
              <a:rPr lang="en-US" sz="2900" dirty="0">
                <a:solidFill>
                  <a:schemeClr val="tx1"/>
                </a:solidFill>
              </a:rPr>
              <a:t>Decreases in crisis calls</a:t>
            </a:r>
          </a:p>
          <a:p>
            <a:r>
              <a:rPr lang="en-US" sz="2900" dirty="0">
                <a:solidFill>
                  <a:schemeClr val="tx1"/>
                </a:solidFill>
              </a:rPr>
              <a:t>Decreases in numbers of office referrals for punitive disciplinary reasons</a:t>
            </a:r>
          </a:p>
          <a:p>
            <a:r>
              <a:rPr lang="en-US" sz="2900" dirty="0" smtClean="0">
                <a:solidFill>
                  <a:schemeClr val="tx1"/>
                </a:solidFill>
              </a:rPr>
              <a:t>Reductions </a:t>
            </a:r>
            <a:r>
              <a:rPr lang="en-US" sz="2900" dirty="0">
                <a:solidFill>
                  <a:schemeClr val="tx1"/>
                </a:solidFill>
              </a:rPr>
              <a:t>in chronic attendance issues/ improvements in attendance</a:t>
            </a:r>
          </a:p>
          <a:p>
            <a:r>
              <a:rPr lang="en-US" sz="2900" dirty="0" smtClean="0">
                <a:solidFill>
                  <a:schemeClr val="tx1"/>
                </a:solidFill>
              </a:rPr>
              <a:t>Decreases </a:t>
            </a:r>
            <a:r>
              <a:rPr lang="en-US" sz="2900" dirty="0">
                <a:solidFill>
                  <a:schemeClr val="tx1"/>
                </a:solidFill>
              </a:rPr>
              <a:t>in reports of bullying</a:t>
            </a:r>
          </a:p>
          <a:p>
            <a:endParaRPr lang="en-US" dirty="0"/>
          </a:p>
        </p:txBody>
      </p:sp>
      <p:pic>
        <p:nvPicPr>
          <p:cNvPr id="11266" name="Picture 2" descr="C:\Users\Owner\AppData\Roaming\PixelMetrics\CaptureWiz\Temp\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623" y="4660172"/>
            <a:ext cx="2857425" cy="20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199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rieberg\AppData\Roaming\PixelMetrics\CaptureWiz\Temp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342989"/>
            <a:ext cx="11759232" cy="61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936" y="6554323"/>
            <a:ext cx="109382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Adapted from </a:t>
            </a:r>
            <a:r>
              <a:rPr lang="en-US" sz="900" dirty="0" err="1" smtClean="0"/>
              <a:t>Childrens</a:t>
            </a:r>
            <a:r>
              <a:rPr lang="en-US" sz="900" dirty="0" smtClean="0"/>
              <a:t> Trust of South Carolina. https</a:t>
            </a:r>
            <a:r>
              <a:rPr lang="en-US" sz="900" dirty="0"/>
              <a:t>://scchildren.org/prevention_learning_center/adverse_childhood_experiences_aces/</a:t>
            </a:r>
          </a:p>
        </p:txBody>
      </p:sp>
    </p:spTree>
    <p:extLst>
      <p:ext uri="{BB962C8B-B14F-4D97-AF65-F5344CB8AC3E}">
        <p14:creationId xmlns:p14="http://schemas.microsoft.com/office/powerpoint/2010/main" val="347891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381000"/>
            <a:ext cx="10854047" cy="569916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with a </a:t>
            </a: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</a:t>
            </a:r>
            <a:b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/>
              <a:t>What </a:t>
            </a:r>
            <a:r>
              <a:rPr lang="en-US" dirty="0"/>
              <a:t>types of trauma, have your students experienced.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what extent does it affect their learning?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7170" name="Picture 2" descr="C:\Users\Owner\AppData\Roaming\PixelMetrics\CaptureWiz\Temp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459" y="230409"/>
            <a:ext cx="292417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9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37" y="165498"/>
            <a:ext cx="8534400" cy="895551"/>
          </a:xfrm>
        </p:spPr>
        <p:txBody>
          <a:bodyPr/>
          <a:lstStyle/>
          <a:p>
            <a:r>
              <a:rPr lang="en-US" b="1" dirty="0" smtClean="0"/>
              <a:t>Protective Factors - Resilience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706" y="1061049"/>
            <a:ext cx="10309716" cy="55683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Strengths-based approach to supporting children that incorporates natural supports (“the village”), services (“treatment, support, advocacy”), and skills building related to self-advocacy, education and empowerment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Work 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from a “needs” base, not a problem (“deficit”) focus</a:t>
            </a:r>
          </a:p>
          <a:p>
            <a:endParaRPr lang="en-US" dirty="0"/>
          </a:p>
        </p:txBody>
      </p:sp>
      <p:pic>
        <p:nvPicPr>
          <p:cNvPr id="4" name="Picture 2" descr="C:\Users\Owner\AppData\Roaming\PixelMetrics\CaptureWiz\Temp\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337" y="3262730"/>
            <a:ext cx="2751072" cy="184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647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wner\AppData\Roaming\PixelMetrics\CaptureWiz\Temp\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54" y="657807"/>
            <a:ext cx="6220585" cy="521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136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wner\AppData\Roaming\PixelMetrics\CaptureWiz\Tem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72" y="769701"/>
            <a:ext cx="7789511" cy="544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251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31" y="3431969"/>
            <a:ext cx="11709069" cy="29094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www.cdc.gov/violenceprevention/acestudy/index.html</a:t>
            </a:r>
            <a:endParaRPr lang="en-US" sz="5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www.npr.org/sections/health-shots/2015/03/02/387007941/take-the-ace-quiz-and-learn-what-it-does-and-doesnt-mean</a:t>
            </a:r>
            <a:endParaRPr lang="en-US" sz="5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www.childtrends.org/publications/prevalence-adverse-childhood-experiences-nationally-state-race-ethnicity</a:t>
            </a:r>
            <a:endParaRPr lang="en-US" sz="5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Murphey</a:t>
            </a:r>
            <a:r>
              <a:rPr lang="en-US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David. The </a:t>
            </a:r>
            <a:r>
              <a:rPr lang="en-US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prevalence of adverse childhood experiences, nationally, by state, and by race or </a:t>
            </a:r>
            <a:r>
              <a:rPr lang="en-US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ethnicity.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Retrieved </a:t>
            </a:r>
            <a:r>
              <a:rPr lang="en-US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from: </a:t>
            </a:r>
            <a:r>
              <a:rPr lang="en-US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://www.childtrends.org/staff/david-murphey-2</a:t>
            </a:r>
            <a:endParaRPr lang="en-US" sz="5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Strompolis</a:t>
            </a:r>
            <a:r>
              <a:rPr lang="en-US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Melissa. South Carolina Adverse Childhood Experiences Initiative. </a:t>
            </a:r>
            <a:r>
              <a:rPr lang="en-US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www.scchildren.org/aces</a:t>
            </a:r>
            <a:r>
              <a:rPr lang="en-US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July 10, </a:t>
            </a:r>
            <a:r>
              <a:rPr lang="en-US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2017. </a:t>
            </a:r>
            <a:endParaRPr lang="en-US" sz="5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Retrieved from: </a:t>
            </a:r>
            <a:r>
              <a:rPr lang="en-US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://scchildren.org/research/adverse-childhood-experiences</a:t>
            </a:r>
            <a:r>
              <a:rPr lang="en-US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endParaRPr lang="en-US" sz="5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Owner\AppData\Roaming\PixelMetrics\CaptureWiz\Temp\2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43" y="282018"/>
            <a:ext cx="4833257" cy="266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67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244" y="829732"/>
            <a:ext cx="8534400" cy="150706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Take the ACE’s assessment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Owner\AppData\Roaming\PixelMetrics\CaptureWiz\Temp\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18" y="3627516"/>
            <a:ext cx="3832896" cy="257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39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321" y="250646"/>
            <a:ext cx="8534400" cy="870308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Ace’S</a:t>
            </a:r>
            <a:r>
              <a:rPr lang="en-US" b="1" dirty="0" smtClean="0">
                <a:solidFill>
                  <a:srgbClr val="FF0000"/>
                </a:solidFill>
              </a:rPr>
              <a:t> Findings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120954"/>
            <a:ext cx="11518730" cy="5399943"/>
          </a:xfrm>
        </p:spPr>
        <p:txBody>
          <a:bodyPr>
            <a:noAutofit/>
          </a:bodyPr>
          <a:lstStyle/>
          <a:p>
            <a:pPr marL="231775" indent="-2317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Georgia" pitchFamily="18" charset="0"/>
                <a:ea typeface="ＭＳ Ｐゴシック" pitchFamily="-65" charset="-128"/>
              </a:rPr>
              <a:t>ACEs are surprisingly 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  <a:ea typeface="ＭＳ Ｐゴシック" pitchFamily="-65" charset="-128"/>
              </a:rPr>
              <a:t>common</a:t>
            </a:r>
          </a:p>
          <a:p>
            <a:pPr marL="231775" indent="-231775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  <a:latin typeface="Georgia" pitchFamily="18" charset="0"/>
              <a:ea typeface="ＭＳ Ｐゴシック" pitchFamily="-65" charset="-128"/>
            </a:endParaRPr>
          </a:p>
          <a:p>
            <a:pPr marL="231775" indent="-2317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Georgia" pitchFamily="18" charset="0"/>
                <a:ea typeface="ＭＳ Ｐゴシック" pitchFamily="-65" charset="-128"/>
              </a:rPr>
              <a:t>ACEs still have profound effect 50 years later</a:t>
            </a:r>
          </a:p>
          <a:p>
            <a:pPr marL="231775" indent="-2317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Georgia" pitchFamily="18" charset="0"/>
                <a:ea typeface="ＭＳ Ｐゴシック" pitchFamily="-65" charset="-128"/>
              </a:rPr>
              <a:t>Transformed from psychosocial experience into physical  diseases, social dysfunction and mental illness</a:t>
            </a:r>
          </a:p>
          <a:p>
            <a:pPr marL="231775" indent="-23177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Georgia" pitchFamily="18" charset="0"/>
                <a:ea typeface="ＭＳ Ｐゴシック" pitchFamily="-65" charset="-128"/>
              </a:rPr>
              <a:t>ACEs are the main determinant of the health and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Georgia" pitchFamily="18" charset="0"/>
                <a:ea typeface="ＭＳ Ｐゴシック" pitchFamily="-65" charset="-128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  <a:ea typeface="ＭＳ Ｐゴシック" pitchFamily="-65" charset="-128"/>
              </a:rPr>
              <a:t>	social </a:t>
            </a:r>
            <a:r>
              <a:rPr lang="en-US" sz="2800" dirty="0">
                <a:solidFill>
                  <a:schemeClr val="bg1"/>
                </a:solidFill>
                <a:latin typeface="Georgia" pitchFamily="18" charset="0"/>
                <a:ea typeface="ＭＳ Ｐゴシック" pitchFamily="-65" charset="-128"/>
              </a:rPr>
              <a:t>well-being of the nation.</a:t>
            </a:r>
          </a:p>
        </p:txBody>
      </p:sp>
      <p:pic>
        <p:nvPicPr>
          <p:cNvPr id="4098" name="Picture 2" descr="C:\Users\Owner\AppData\Roaming\PixelMetrics\CaptureWiz\Temp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0"/>
            <a:ext cx="4505325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50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rieberg\AppData\Roaming\PixelMetrics\CaptureWiz\Temp\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96" y="625415"/>
            <a:ext cx="11032058" cy="569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936" y="6452559"/>
            <a:ext cx="109382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Adapted from </a:t>
            </a:r>
            <a:r>
              <a:rPr lang="en-US" sz="900" dirty="0" err="1" smtClean="0"/>
              <a:t>Childrens</a:t>
            </a:r>
            <a:r>
              <a:rPr lang="en-US" sz="900" dirty="0" smtClean="0"/>
              <a:t> Trust of South Carolina. https</a:t>
            </a:r>
            <a:r>
              <a:rPr lang="en-US" sz="900" dirty="0"/>
              <a:t>://scchildren.org/prevention_learning_center/adverse_childhood_experiences_aces/</a:t>
            </a:r>
          </a:p>
        </p:txBody>
      </p:sp>
    </p:spTree>
    <p:extLst>
      <p:ext uri="{BB962C8B-B14F-4D97-AF65-F5344CB8AC3E}">
        <p14:creationId xmlns:p14="http://schemas.microsoft.com/office/powerpoint/2010/main" val="35990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ieberg\AppData\Roaming\PixelMetrics\CaptureWiz\Tem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43" y="96726"/>
            <a:ext cx="11414739" cy="598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936" y="6452559"/>
            <a:ext cx="109382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Adapted from </a:t>
            </a:r>
            <a:r>
              <a:rPr lang="en-US" sz="900" dirty="0" err="1" smtClean="0"/>
              <a:t>Childrens</a:t>
            </a:r>
            <a:r>
              <a:rPr lang="en-US" sz="900" dirty="0" smtClean="0"/>
              <a:t> Trust of South Carolina. https</a:t>
            </a:r>
            <a:r>
              <a:rPr lang="en-US" sz="900" dirty="0"/>
              <a:t>://scchildren.org/prevention_learning_center/adverse_childhood_experiences_aces/</a:t>
            </a:r>
          </a:p>
        </p:txBody>
      </p:sp>
    </p:spTree>
    <p:extLst>
      <p:ext uri="{BB962C8B-B14F-4D97-AF65-F5344CB8AC3E}">
        <p14:creationId xmlns:p14="http://schemas.microsoft.com/office/powerpoint/2010/main" val="258251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06" y="0"/>
            <a:ext cx="9902642" cy="676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90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rieberg\AppData\Roaming\PixelMetrics\CaptureWiz\Tem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5" y="216349"/>
            <a:ext cx="11476942" cy="608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936" y="6452559"/>
            <a:ext cx="109382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Adapted from </a:t>
            </a:r>
            <a:r>
              <a:rPr lang="en-US" sz="900" dirty="0" err="1" smtClean="0"/>
              <a:t>Childrens</a:t>
            </a:r>
            <a:r>
              <a:rPr lang="en-US" sz="900" dirty="0" smtClean="0"/>
              <a:t> Trust of South Carolina. https</a:t>
            </a:r>
            <a:r>
              <a:rPr lang="en-US" sz="900" dirty="0"/>
              <a:t>://scchildren.org/prevention_learning_center/adverse_childhood_experiences_aces/</a:t>
            </a:r>
          </a:p>
        </p:txBody>
      </p:sp>
    </p:spTree>
    <p:extLst>
      <p:ext uri="{BB962C8B-B14F-4D97-AF65-F5344CB8AC3E}">
        <p14:creationId xmlns:p14="http://schemas.microsoft.com/office/powerpoint/2010/main" val="260770705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3546</TotalTime>
  <Words>751</Words>
  <Application>Microsoft Office PowerPoint</Application>
  <PresentationFormat>Widescreen</PresentationFormat>
  <Paragraphs>199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ＭＳ Ｐゴシック</vt:lpstr>
      <vt:lpstr>Arial</vt:lpstr>
      <vt:lpstr>Cabin</vt:lpstr>
      <vt:lpstr>Calibri</vt:lpstr>
      <vt:lpstr>Calibri Light</vt:lpstr>
      <vt:lpstr>Century Gothic</vt:lpstr>
      <vt:lpstr>Garamond</vt:lpstr>
      <vt:lpstr>Georgia</vt:lpstr>
      <vt:lpstr>Times New Roman</vt:lpstr>
      <vt:lpstr>Wingdings</vt:lpstr>
      <vt:lpstr>Wingdings 2</vt:lpstr>
      <vt:lpstr>Wingdings 3</vt:lpstr>
      <vt:lpstr>HDOfficeLightV0</vt:lpstr>
      <vt:lpstr>Slice</vt:lpstr>
      <vt:lpstr>PowerPoint Presentation</vt:lpstr>
      <vt:lpstr>PowerPoint Presentation</vt:lpstr>
      <vt:lpstr>Share with a neighbor   What types of trauma, have your students experienced.  To what extent does it affect their learning? </vt:lpstr>
      <vt:lpstr>Take the ACE’s assessment</vt:lpstr>
      <vt:lpstr>Ace’S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Share with a neighbor   How does ACE’s impact your family &amp; community Is there anything you can do about it. </vt:lpstr>
      <vt:lpstr>Impact on Child Development</vt:lpstr>
      <vt:lpstr>Children &amp; Traumatic Events </vt:lpstr>
      <vt:lpstr>Trauma</vt:lpstr>
      <vt:lpstr>Trauma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Traumatized Children</vt:lpstr>
      <vt:lpstr>PowerPoint Presentation</vt:lpstr>
      <vt:lpstr>PowerPoint Presentation</vt:lpstr>
      <vt:lpstr>PowerPoint Presentation</vt:lpstr>
      <vt:lpstr>Share with a neighbor   How does this information change how you will view your students? </vt:lpstr>
      <vt:lpstr>What does a trauma informed classroom/School look like?</vt:lpstr>
      <vt:lpstr>PowerPoint Presentation</vt:lpstr>
      <vt:lpstr>Protective Factors - Resilience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Stewart, Altha J</dc:creator>
  <cp:lastModifiedBy>Windows User</cp:lastModifiedBy>
  <cp:revision>78</cp:revision>
  <cp:lastPrinted>2018-07-27T21:39:07Z</cp:lastPrinted>
  <dcterms:created xsi:type="dcterms:W3CDTF">2016-03-04T19:00:09Z</dcterms:created>
  <dcterms:modified xsi:type="dcterms:W3CDTF">2018-07-27T21:40:33Z</dcterms:modified>
</cp:coreProperties>
</file>