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56" r:id="rId2"/>
    <p:sldId id="269" r:id="rId3"/>
    <p:sldId id="270" r:id="rId4"/>
    <p:sldId id="267" r:id="rId5"/>
    <p:sldId id="268" r:id="rId6"/>
    <p:sldId id="271" r:id="rId7"/>
    <p:sldId id="272" r:id="rId8"/>
    <p:sldId id="257" r:id="rId9"/>
    <p:sldId id="266" r:id="rId10"/>
    <p:sldId id="265" r:id="rId11"/>
    <p:sldId id="259" r:id="rId12"/>
    <p:sldId id="258" r:id="rId13"/>
    <p:sldId id="276" r:id="rId14"/>
    <p:sldId id="274" r:id="rId15"/>
    <p:sldId id="278" r:id="rId16"/>
    <p:sldId id="279" r:id="rId17"/>
    <p:sldId id="280" r:id="rId18"/>
    <p:sldId id="281" r:id="rId19"/>
    <p:sldId id="282" r:id="rId20"/>
    <p:sldId id="275" r:id="rId21"/>
    <p:sldId id="261" r:id="rId22"/>
    <p:sldId id="262" r:id="rId23"/>
    <p:sldId id="277" r:id="rId24"/>
    <p:sldId id="264" r:id="rId25"/>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10" d="100"/>
          <a:sy n="110" d="100"/>
        </p:scale>
        <p:origin x="5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816CCF59-7CF5-4FE7-BFEC-45DE07E245B8}" type="datetimeFigureOut">
              <a:rPr lang="en-US" smtClean="0"/>
              <a:t>9/20/2017</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D1D44C3A-B90E-41F8-B7C8-79D7F01258F4}" type="slidenum">
              <a:rPr lang="en-US" smtClean="0"/>
              <a:t>‹#›</a:t>
            </a:fld>
            <a:endParaRPr lang="en-US"/>
          </a:p>
        </p:txBody>
      </p:sp>
    </p:spTree>
    <p:extLst>
      <p:ext uri="{BB962C8B-B14F-4D97-AF65-F5344CB8AC3E}">
        <p14:creationId xmlns:p14="http://schemas.microsoft.com/office/powerpoint/2010/main" val="11113785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E47E7EC6-4D7D-4B12-8A5F-445311B15918}" type="datetimeFigureOut">
              <a:rPr lang="en-US" smtClean="0"/>
              <a:t>9/20/2017</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621E0499-C0BB-4932-9960-87D599A4C5B6}" type="slidenum">
              <a:rPr lang="en-US" smtClean="0"/>
              <a:t>‹#›</a:t>
            </a:fld>
            <a:endParaRPr lang="en-US"/>
          </a:p>
        </p:txBody>
      </p:sp>
    </p:spTree>
    <p:extLst>
      <p:ext uri="{BB962C8B-B14F-4D97-AF65-F5344CB8AC3E}">
        <p14:creationId xmlns:p14="http://schemas.microsoft.com/office/powerpoint/2010/main" val="299394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1</a:t>
            </a:fld>
            <a:endParaRPr lang="en-US"/>
          </a:p>
        </p:txBody>
      </p:sp>
    </p:spTree>
    <p:extLst>
      <p:ext uri="{BB962C8B-B14F-4D97-AF65-F5344CB8AC3E}">
        <p14:creationId xmlns:p14="http://schemas.microsoft.com/office/powerpoint/2010/main" val="34997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10</a:t>
            </a:fld>
            <a:endParaRPr lang="en-US"/>
          </a:p>
        </p:txBody>
      </p:sp>
    </p:spTree>
    <p:extLst>
      <p:ext uri="{BB962C8B-B14F-4D97-AF65-F5344CB8AC3E}">
        <p14:creationId xmlns:p14="http://schemas.microsoft.com/office/powerpoint/2010/main" val="406074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11</a:t>
            </a:fld>
            <a:endParaRPr lang="en-US"/>
          </a:p>
        </p:txBody>
      </p:sp>
    </p:spTree>
    <p:extLst>
      <p:ext uri="{BB962C8B-B14F-4D97-AF65-F5344CB8AC3E}">
        <p14:creationId xmlns:p14="http://schemas.microsoft.com/office/powerpoint/2010/main" val="2368570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12</a:t>
            </a:fld>
            <a:endParaRPr lang="en-US"/>
          </a:p>
        </p:txBody>
      </p:sp>
    </p:spTree>
    <p:extLst>
      <p:ext uri="{BB962C8B-B14F-4D97-AF65-F5344CB8AC3E}">
        <p14:creationId xmlns:p14="http://schemas.microsoft.com/office/powerpoint/2010/main" val="381809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13</a:t>
            </a:fld>
            <a:endParaRPr lang="en-US"/>
          </a:p>
        </p:txBody>
      </p:sp>
    </p:spTree>
    <p:extLst>
      <p:ext uri="{BB962C8B-B14F-4D97-AF65-F5344CB8AC3E}">
        <p14:creationId xmlns:p14="http://schemas.microsoft.com/office/powerpoint/2010/main" val="2604458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group – What are the No signs or the signs that someone needs to stop</a:t>
            </a:r>
            <a:r>
              <a:rPr lang="en-US" baseline="0" dirty="0" smtClean="0"/>
              <a:t> sexual activity??</a:t>
            </a:r>
          </a:p>
          <a:p>
            <a:r>
              <a:rPr lang="en-US" baseline="0" dirty="0" smtClean="0"/>
              <a:t>Yellow – What are the signs that one should slow down/pause/check in?</a:t>
            </a:r>
          </a:p>
          <a:p>
            <a:r>
              <a:rPr lang="en-US" baseline="0" dirty="0" smtClean="0"/>
              <a:t>Green – What are the Yes signs or the signs to keep going and communicating?</a:t>
            </a:r>
          </a:p>
          <a:p>
            <a:r>
              <a:rPr lang="en-US" baseline="0" dirty="0" smtClean="0"/>
              <a:t>Have each group list signs on post it chart paper.</a:t>
            </a:r>
          </a:p>
          <a:p>
            <a:r>
              <a:rPr lang="en-US" baseline="0" dirty="0" smtClean="0"/>
              <a:t>Each group share with large group – 15 minutes total</a:t>
            </a:r>
          </a:p>
          <a:p>
            <a:r>
              <a:rPr lang="en-US" baseline="0" dirty="0" smtClean="0"/>
              <a:t>Discussion;</a:t>
            </a:r>
            <a:endParaRPr lang="en-US" dirty="0"/>
          </a:p>
        </p:txBody>
      </p:sp>
      <p:sp>
        <p:nvSpPr>
          <p:cNvPr id="4" name="Slide Number Placeholder 3"/>
          <p:cNvSpPr>
            <a:spLocks noGrp="1"/>
          </p:cNvSpPr>
          <p:nvPr>
            <p:ph type="sldNum" sz="quarter" idx="10"/>
          </p:nvPr>
        </p:nvSpPr>
        <p:spPr/>
        <p:txBody>
          <a:bodyPr/>
          <a:lstStyle/>
          <a:p>
            <a:fld id="{A29EA2A3-4F9E-4031-AFF7-50C5AAA8479F}" type="slidenum">
              <a:rPr lang="en-US" smtClean="0"/>
              <a:t>14</a:t>
            </a:fld>
            <a:endParaRPr lang="en-US"/>
          </a:p>
        </p:txBody>
      </p:sp>
    </p:spTree>
    <p:extLst>
      <p:ext uri="{BB962C8B-B14F-4D97-AF65-F5344CB8AC3E}">
        <p14:creationId xmlns:p14="http://schemas.microsoft.com/office/powerpoint/2010/main" val="3031225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 initially has consent, Casey clearly rescinds consent to move forward which Ryo ignores.  Could lead to expulsion.</a:t>
            </a:r>
            <a:endParaRPr lang="en-US" dirty="0"/>
          </a:p>
        </p:txBody>
      </p:sp>
      <p:sp>
        <p:nvSpPr>
          <p:cNvPr id="4" name="Slide Number Placeholder 3"/>
          <p:cNvSpPr>
            <a:spLocks noGrp="1"/>
          </p:cNvSpPr>
          <p:nvPr>
            <p:ph type="sldNum" sz="quarter" idx="10"/>
          </p:nvPr>
        </p:nvSpPr>
        <p:spPr/>
        <p:txBody>
          <a:bodyPr/>
          <a:lstStyle/>
          <a:p>
            <a:fld id="{621E0499-C0BB-4932-9960-87D599A4C5B6}" type="slidenum">
              <a:rPr lang="en-US" smtClean="0"/>
              <a:t>15</a:t>
            </a:fld>
            <a:endParaRPr lang="en-US"/>
          </a:p>
        </p:txBody>
      </p:sp>
    </p:spTree>
    <p:extLst>
      <p:ext uri="{BB962C8B-B14F-4D97-AF65-F5344CB8AC3E}">
        <p14:creationId xmlns:p14="http://schemas.microsoft.com/office/powerpoint/2010/main" val="582944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Clear communication,</a:t>
            </a:r>
            <a:r>
              <a:rPr lang="en-US" baseline="0" dirty="0" smtClean="0"/>
              <a:t> clear agreement. Sex with consent</a:t>
            </a:r>
            <a:endParaRPr lang="en-US" dirty="0"/>
          </a:p>
        </p:txBody>
      </p:sp>
      <p:sp>
        <p:nvSpPr>
          <p:cNvPr id="4" name="Slide Number Placeholder 3"/>
          <p:cNvSpPr>
            <a:spLocks noGrp="1"/>
          </p:cNvSpPr>
          <p:nvPr>
            <p:ph type="sldNum" sz="quarter" idx="10"/>
          </p:nvPr>
        </p:nvSpPr>
        <p:spPr/>
        <p:txBody>
          <a:bodyPr/>
          <a:lstStyle/>
          <a:p>
            <a:fld id="{621E0499-C0BB-4932-9960-87D599A4C5B6}" type="slidenum">
              <a:rPr lang="en-US" smtClean="0"/>
              <a:t>16</a:t>
            </a:fld>
            <a:endParaRPr lang="en-US"/>
          </a:p>
        </p:txBody>
      </p:sp>
    </p:spTree>
    <p:extLst>
      <p:ext uri="{BB962C8B-B14F-4D97-AF65-F5344CB8AC3E}">
        <p14:creationId xmlns:p14="http://schemas.microsoft.com/office/powerpoint/2010/main" val="1733783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 consent followed by ambiguity. No clear</a:t>
            </a:r>
            <a:r>
              <a:rPr lang="en-US" baseline="0" dirty="0" smtClean="0"/>
              <a:t> yes or ok to proceed. History of opposition to sexual intercourse.</a:t>
            </a:r>
            <a:endParaRPr lang="en-US" dirty="0"/>
          </a:p>
        </p:txBody>
      </p:sp>
      <p:sp>
        <p:nvSpPr>
          <p:cNvPr id="4" name="Slide Number Placeholder 3"/>
          <p:cNvSpPr>
            <a:spLocks noGrp="1"/>
          </p:cNvSpPr>
          <p:nvPr>
            <p:ph type="sldNum" sz="quarter" idx="10"/>
          </p:nvPr>
        </p:nvSpPr>
        <p:spPr/>
        <p:txBody>
          <a:bodyPr/>
          <a:lstStyle/>
          <a:p>
            <a:fld id="{621E0499-C0BB-4932-9960-87D599A4C5B6}" type="slidenum">
              <a:rPr lang="en-US" smtClean="0"/>
              <a:t>17</a:t>
            </a:fld>
            <a:endParaRPr lang="en-US"/>
          </a:p>
        </p:txBody>
      </p:sp>
    </p:spTree>
    <p:extLst>
      <p:ext uri="{BB962C8B-B14F-4D97-AF65-F5344CB8AC3E}">
        <p14:creationId xmlns:p14="http://schemas.microsoft.com/office/powerpoint/2010/main" val="3896435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Sex with consent. Alex asks for permission at every juncture. Riley who has been clear with boundaries all night</a:t>
            </a:r>
            <a:r>
              <a:rPr lang="en-US" baseline="0" dirty="0" smtClean="0"/>
              <a:t> says OK and physically demonstrates agreement to move forward.</a:t>
            </a:r>
            <a:endParaRPr lang="en-US" dirty="0"/>
          </a:p>
        </p:txBody>
      </p:sp>
      <p:sp>
        <p:nvSpPr>
          <p:cNvPr id="4" name="Slide Number Placeholder 3"/>
          <p:cNvSpPr>
            <a:spLocks noGrp="1"/>
          </p:cNvSpPr>
          <p:nvPr>
            <p:ph type="sldNum" sz="quarter" idx="10"/>
          </p:nvPr>
        </p:nvSpPr>
        <p:spPr/>
        <p:txBody>
          <a:bodyPr/>
          <a:lstStyle/>
          <a:p>
            <a:fld id="{621E0499-C0BB-4932-9960-87D599A4C5B6}" type="slidenum">
              <a:rPr lang="en-US" smtClean="0"/>
              <a:t>18</a:t>
            </a:fld>
            <a:endParaRPr lang="en-US"/>
          </a:p>
        </p:txBody>
      </p:sp>
    </p:spTree>
    <p:extLst>
      <p:ext uri="{BB962C8B-B14F-4D97-AF65-F5344CB8AC3E}">
        <p14:creationId xmlns:p14="http://schemas.microsoft.com/office/powerpoint/2010/main" val="3583407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consent due to incapacitation. Could lead to expulsion.</a:t>
            </a:r>
            <a:endParaRPr lang="en-US" dirty="0"/>
          </a:p>
        </p:txBody>
      </p:sp>
      <p:sp>
        <p:nvSpPr>
          <p:cNvPr id="4" name="Slide Number Placeholder 3"/>
          <p:cNvSpPr>
            <a:spLocks noGrp="1"/>
          </p:cNvSpPr>
          <p:nvPr>
            <p:ph type="sldNum" sz="quarter" idx="10"/>
          </p:nvPr>
        </p:nvSpPr>
        <p:spPr/>
        <p:txBody>
          <a:bodyPr/>
          <a:lstStyle/>
          <a:p>
            <a:fld id="{621E0499-C0BB-4932-9960-87D599A4C5B6}" type="slidenum">
              <a:rPr lang="en-US" smtClean="0"/>
              <a:t>19</a:t>
            </a:fld>
            <a:endParaRPr lang="en-US"/>
          </a:p>
        </p:txBody>
      </p:sp>
    </p:spTree>
    <p:extLst>
      <p:ext uri="{BB962C8B-B14F-4D97-AF65-F5344CB8AC3E}">
        <p14:creationId xmlns:p14="http://schemas.microsoft.com/office/powerpoint/2010/main" val="3144957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2</a:t>
            </a:fld>
            <a:endParaRPr lang="en-US"/>
          </a:p>
        </p:txBody>
      </p:sp>
    </p:spTree>
    <p:extLst>
      <p:ext uri="{BB962C8B-B14F-4D97-AF65-F5344CB8AC3E}">
        <p14:creationId xmlns:p14="http://schemas.microsoft.com/office/powerpoint/2010/main" val="2116800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20</a:t>
            </a:fld>
            <a:endParaRPr lang="en-US"/>
          </a:p>
        </p:txBody>
      </p:sp>
    </p:spTree>
    <p:extLst>
      <p:ext uri="{BB962C8B-B14F-4D97-AF65-F5344CB8AC3E}">
        <p14:creationId xmlns:p14="http://schemas.microsoft.com/office/powerpoint/2010/main" val="41923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While the University strongly encourages reporting, members of the University community who believe they have experienced sexual misconduct have the right to choose whether or not to report the incident to the University or law enforcement and pursue a sexual misconduct complaint with the University. </a:t>
            </a:r>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21</a:t>
            </a:fld>
            <a:endParaRPr lang="en-US"/>
          </a:p>
        </p:txBody>
      </p:sp>
    </p:spTree>
    <p:extLst>
      <p:ext uri="{BB962C8B-B14F-4D97-AF65-F5344CB8AC3E}">
        <p14:creationId xmlns:p14="http://schemas.microsoft.com/office/powerpoint/2010/main" val="2726425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22</a:t>
            </a:fld>
            <a:endParaRPr lang="en-US"/>
          </a:p>
        </p:txBody>
      </p:sp>
    </p:spTree>
    <p:extLst>
      <p:ext uri="{BB962C8B-B14F-4D97-AF65-F5344CB8AC3E}">
        <p14:creationId xmlns:p14="http://schemas.microsoft.com/office/powerpoint/2010/main" val="4211993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your android or </a:t>
            </a:r>
            <a:r>
              <a:rPr lang="en-US" dirty="0" err="1" smtClean="0"/>
              <a:t>iphone</a:t>
            </a:r>
            <a:r>
              <a:rPr lang="en-US" dirty="0" smtClean="0"/>
              <a:t> – Available on Google Play and Apple Store-</a:t>
            </a:r>
            <a:r>
              <a:rPr lang="en-US" baseline="0" dirty="0" smtClean="0"/>
              <a:t> Reach Out Editions, pick La Sierra from University list. </a:t>
            </a:r>
            <a:endParaRPr lang="en-US" dirty="0"/>
          </a:p>
        </p:txBody>
      </p:sp>
      <p:sp>
        <p:nvSpPr>
          <p:cNvPr id="4" name="Slide Number Placeholder 3"/>
          <p:cNvSpPr>
            <a:spLocks noGrp="1"/>
          </p:cNvSpPr>
          <p:nvPr>
            <p:ph type="sldNum" sz="quarter" idx="10"/>
          </p:nvPr>
        </p:nvSpPr>
        <p:spPr/>
        <p:txBody>
          <a:bodyPr/>
          <a:lstStyle/>
          <a:p>
            <a:fld id="{621E0499-C0BB-4932-9960-87D599A4C5B6}" type="slidenum">
              <a:rPr lang="en-US" smtClean="0"/>
              <a:t>23</a:t>
            </a:fld>
            <a:endParaRPr lang="en-US"/>
          </a:p>
        </p:txBody>
      </p:sp>
    </p:spTree>
    <p:extLst>
      <p:ext uri="{BB962C8B-B14F-4D97-AF65-F5344CB8AC3E}">
        <p14:creationId xmlns:p14="http://schemas.microsoft.com/office/powerpoint/2010/main" val="503671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24</a:t>
            </a:fld>
            <a:endParaRPr lang="en-US"/>
          </a:p>
        </p:txBody>
      </p:sp>
    </p:spTree>
    <p:extLst>
      <p:ext uri="{BB962C8B-B14F-4D97-AF65-F5344CB8AC3E}">
        <p14:creationId xmlns:p14="http://schemas.microsoft.com/office/powerpoint/2010/main" val="898319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3</a:t>
            </a:fld>
            <a:endParaRPr lang="en-US"/>
          </a:p>
        </p:txBody>
      </p:sp>
    </p:spTree>
    <p:extLst>
      <p:ext uri="{BB962C8B-B14F-4D97-AF65-F5344CB8AC3E}">
        <p14:creationId xmlns:p14="http://schemas.microsoft.com/office/powerpoint/2010/main" val="340045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4</a:t>
            </a:fld>
            <a:endParaRPr lang="en-US"/>
          </a:p>
        </p:txBody>
      </p:sp>
    </p:spTree>
    <p:extLst>
      <p:ext uri="{BB962C8B-B14F-4D97-AF65-F5344CB8AC3E}">
        <p14:creationId xmlns:p14="http://schemas.microsoft.com/office/powerpoint/2010/main" val="2041591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5</a:t>
            </a:fld>
            <a:endParaRPr lang="en-US"/>
          </a:p>
        </p:txBody>
      </p:sp>
    </p:spTree>
    <p:extLst>
      <p:ext uri="{BB962C8B-B14F-4D97-AF65-F5344CB8AC3E}">
        <p14:creationId xmlns:p14="http://schemas.microsoft.com/office/powerpoint/2010/main" val="3226780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6</a:t>
            </a:fld>
            <a:endParaRPr lang="en-US"/>
          </a:p>
        </p:txBody>
      </p:sp>
    </p:spTree>
    <p:extLst>
      <p:ext uri="{BB962C8B-B14F-4D97-AF65-F5344CB8AC3E}">
        <p14:creationId xmlns:p14="http://schemas.microsoft.com/office/powerpoint/2010/main" val="139793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7</a:t>
            </a:fld>
            <a:endParaRPr lang="en-US"/>
          </a:p>
        </p:txBody>
      </p:sp>
    </p:spTree>
    <p:extLst>
      <p:ext uri="{BB962C8B-B14F-4D97-AF65-F5344CB8AC3E}">
        <p14:creationId xmlns:p14="http://schemas.microsoft.com/office/powerpoint/2010/main" val="306685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u="sng" dirty="0" smtClean="0"/>
              <a:t>Sexual Assault: </a:t>
            </a:r>
            <a:r>
              <a:rPr lang="en-US" dirty="0" smtClean="0"/>
              <a:t>Sexual assault is any type of any sexual contact or behavior that occurs without the explicit consent of the recipient. Falling under the definition of sexual assault are sexual activities, such as forced sexual intercourse, forcible sodomy, child molestation, incest, fondling, and attempted rape. (http://www.justice.gov/ovw/sexual-assult) </a:t>
            </a:r>
          </a:p>
          <a:p>
            <a:r>
              <a:rPr lang="en-US" dirty="0" smtClean="0"/>
              <a:t>B. Sexual Exploitation: Taking sexual advantage of another person for the benefit of oneself or a third party when consent is not present. 	</a:t>
            </a:r>
          </a:p>
          <a:p>
            <a:r>
              <a:rPr lang="en-US" dirty="0" smtClean="0"/>
              <a:t>C. Stalking: A course of conduct directed at a specific person that is unwelcome and that would cause a reasonable person to fear for their safety (or the safety of a third party) or suffer substantial emotional distress. 	</a:t>
            </a:r>
          </a:p>
          <a:p>
            <a:r>
              <a:rPr lang="en-US" dirty="0" smtClean="0"/>
              <a:t>D. Dating/Domestic Violence: Intimidation, harassment, physical abuse, sexual abuse, or interference with personal liberty of any person by someone in an intimate relationship with that person.  	</a:t>
            </a:r>
          </a:p>
          <a:p>
            <a:r>
              <a:rPr lang="en-US" dirty="0" smtClean="0"/>
              <a:t>E. Sexual Harassment: Sexual harassment is any unwelcome conduct of a sexual nature when sexual favors are used or threatened to be used as a basis for academic or employment decisions (quid pro quo harassment); when the conduct creates a hostile, intimidating or offensive academic or working environment; when the conduct has the effect of unreasonably interfering with an individual’s work performance; or when other verbal, nonverbal, or physical conduct of a sexual nature is sufficiently severe, persistent, or pervasive to limit a person's ability to participate in or benefit from an educational program or activity.   	</a:t>
            </a:r>
          </a:p>
          <a:p>
            <a:r>
              <a:rPr lang="en-US" dirty="0" smtClean="0"/>
              <a:t>All forms of sexual misconduct identified in this policy are also prohibited forms of sexual harassment. </a:t>
            </a:r>
            <a:endParaRPr lang="en-US" dirty="0"/>
          </a:p>
        </p:txBody>
      </p:sp>
      <p:sp>
        <p:nvSpPr>
          <p:cNvPr id="4" name="Slide Number Placeholder 3"/>
          <p:cNvSpPr>
            <a:spLocks noGrp="1"/>
          </p:cNvSpPr>
          <p:nvPr>
            <p:ph type="sldNum" sz="quarter" idx="10"/>
          </p:nvPr>
        </p:nvSpPr>
        <p:spPr/>
        <p:txBody>
          <a:bodyPr/>
          <a:lstStyle/>
          <a:p>
            <a:fld id="{621E0499-C0BB-4932-9960-87D599A4C5B6}" type="slidenum">
              <a:rPr lang="en-US" smtClean="0"/>
              <a:t>8</a:t>
            </a:fld>
            <a:endParaRPr lang="en-US"/>
          </a:p>
        </p:txBody>
      </p:sp>
    </p:spTree>
    <p:extLst>
      <p:ext uri="{BB962C8B-B14F-4D97-AF65-F5344CB8AC3E}">
        <p14:creationId xmlns:p14="http://schemas.microsoft.com/office/powerpoint/2010/main" val="1098341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E0499-C0BB-4932-9960-87D599A4C5B6}" type="slidenum">
              <a:rPr lang="en-US" smtClean="0"/>
              <a:t>9</a:t>
            </a:fld>
            <a:endParaRPr lang="en-US"/>
          </a:p>
        </p:txBody>
      </p:sp>
    </p:spTree>
    <p:extLst>
      <p:ext uri="{BB962C8B-B14F-4D97-AF65-F5344CB8AC3E}">
        <p14:creationId xmlns:p14="http://schemas.microsoft.com/office/powerpoint/2010/main" val="1593085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29F5239A-8CDD-4E56-9D47-763F9A786F5A}" type="datetimeFigureOut">
              <a:rPr lang="en-US" smtClean="0"/>
              <a:t>9/20/2017</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8D185F7-1716-43A1-9AAD-9A0456449C04}"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14529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F5239A-8CDD-4E56-9D47-763F9A786F5A}" type="datetimeFigureOut">
              <a:rPr lang="en-US" smtClean="0"/>
              <a:t>9/20/2017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185F7-1716-43A1-9AAD-9A0456449C04}" type="slidenum">
              <a:rPr lang="en-US" smtClean="0"/>
              <a:t>‹#›</a:t>
            </a:fld>
            <a:endParaRPr lang="en-US"/>
          </a:p>
        </p:txBody>
      </p:sp>
    </p:spTree>
    <p:extLst>
      <p:ext uri="{BB962C8B-B14F-4D97-AF65-F5344CB8AC3E}">
        <p14:creationId xmlns:p14="http://schemas.microsoft.com/office/powerpoint/2010/main" val="242363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F5239A-8CDD-4E56-9D47-763F9A786F5A}" type="datetimeFigureOut">
              <a:rPr lang="en-US" smtClean="0"/>
              <a:t>9/20/2017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185F7-1716-43A1-9AAD-9A0456449C04}" type="slidenum">
              <a:rPr lang="en-US" smtClean="0"/>
              <a:t>‹#›</a:t>
            </a:fld>
            <a:endParaRPr lang="en-US"/>
          </a:p>
        </p:txBody>
      </p:sp>
    </p:spTree>
    <p:extLst>
      <p:ext uri="{BB962C8B-B14F-4D97-AF65-F5344CB8AC3E}">
        <p14:creationId xmlns:p14="http://schemas.microsoft.com/office/powerpoint/2010/main" val="151891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F5239A-8CDD-4E56-9D47-763F9A786F5A}" type="datetimeFigureOut">
              <a:rPr lang="en-US" smtClean="0"/>
              <a:t>9/20/2017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185F7-1716-43A1-9AAD-9A0456449C04}" type="slidenum">
              <a:rPr lang="en-US" smtClean="0"/>
              <a:t>‹#›</a:t>
            </a:fld>
            <a:endParaRPr lang="en-US"/>
          </a:p>
        </p:txBody>
      </p:sp>
    </p:spTree>
    <p:extLst>
      <p:ext uri="{BB962C8B-B14F-4D97-AF65-F5344CB8AC3E}">
        <p14:creationId xmlns:p14="http://schemas.microsoft.com/office/powerpoint/2010/main" val="2546824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29F5239A-8CDD-4E56-9D47-763F9A786F5A}" type="datetimeFigureOut">
              <a:rPr lang="en-US" smtClean="0"/>
              <a:t>9/20/2017</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8D185F7-1716-43A1-9AAD-9A0456449C04}"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54523405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F5239A-8CDD-4E56-9D47-763F9A786F5A}" type="datetimeFigureOut">
              <a:rPr lang="en-US" smtClean="0"/>
              <a:t>9/20/2017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185F7-1716-43A1-9AAD-9A0456449C04}" type="slidenum">
              <a:rPr lang="en-US" smtClean="0"/>
              <a:t>‹#›</a:t>
            </a:fld>
            <a:endParaRPr lang="en-US"/>
          </a:p>
        </p:txBody>
      </p:sp>
    </p:spTree>
    <p:extLst>
      <p:ext uri="{BB962C8B-B14F-4D97-AF65-F5344CB8AC3E}">
        <p14:creationId xmlns:p14="http://schemas.microsoft.com/office/powerpoint/2010/main" val="241018325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F5239A-8CDD-4E56-9D47-763F9A786F5A}" type="datetimeFigureOut">
              <a:rPr lang="en-US" smtClean="0"/>
              <a:t>9/20/2017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D185F7-1716-43A1-9AAD-9A0456449C04}" type="slidenum">
              <a:rPr lang="en-US" smtClean="0"/>
              <a:t>‹#›</a:t>
            </a:fld>
            <a:endParaRPr lang="en-US"/>
          </a:p>
        </p:txBody>
      </p:sp>
    </p:spTree>
    <p:extLst>
      <p:ext uri="{BB962C8B-B14F-4D97-AF65-F5344CB8AC3E}">
        <p14:creationId xmlns:p14="http://schemas.microsoft.com/office/powerpoint/2010/main" val="722997701"/>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F5239A-8CDD-4E56-9D47-763F9A786F5A}" type="datetimeFigureOut">
              <a:rPr lang="en-US" smtClean="0"/>
              <a:t>9/20/2017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D185F7-1716-43A1-9AAD-9A0456449C04}" type="slidenum">
              <a:rPr lang="en-US" smtClean="0"/>
              <a:t>‹#›</a:t>
            </a:fld>
            <a:endParaRPr lang="en-US"/>
          </a:p>
        </p:txBody>
      </p:sp>
    </p:spTree>
    <p:extLst>
      <p:ext uri="{BB962C8B-B14F-4D97-AF65-F5344CB8AC3E}">
        <p14:creationId xmlns:p14="http://schemas.microsoft.com/office/powerpoint/2010/main" val="366091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F5239A-8CDD-4E56-9D47-763F9A786F5A}" type="datetimeFigureOut">
              <a:rPr lang="en-US" smtClean="0"/>
              <a:t>9/20/2017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D185F7-1716-43A1-9AAD-9A0456449C04}" type="slidenum">
              <a:rPr lang="en-US" smtClean="0"/>
              <a:t>‹#›</a:t>
            </a:fld>
            <a:endParaRPr lang="en-US"/>
          </a:p>
        </p:txBody>
      </p:sp>
    </p:spTree>
    <p:extLst>
      <p:ext uri="{BB962C8B-B14F-4D97-AF65-F5344CB8AC3E}">
        <p14:creationId xmlns:p14="http://schemas.microsoft.com/office/powerpoint/2010/main" val="2265853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29F5239A-8CDD-4E56-9D47-763F9A786F5A}" type="datetimeFigureOut">
              <a:rPr lang="en-US" smtClean="0"/>
              <a:t>9/20/2017</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78D185F7-1716-43A1-9AAD-9A0456449C04}"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8569104"/>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29F5239A-8CDD-4E56-9D47-763F9A786F5A}" type="datetimeFigureOut">
              <a:rPr lang="en-US" smtClean="0"/>
              <a:t>9/20/2017</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78D185F7-1716-43A1-9AAD-9A0456449C04}" type="slidenum">
              <a:rPr lang="en-US" smtClean="0"/>
              <a:t>‹#›</a:t>
            </a:fld>
            <a:endParaRPr lang="en-US"/>
          </a:p>
        </p:txBody>
      </p:sp>
    </p:spTree>
    <p:extLst>
      <p:ext uri="{BB962C8B-B14F-4D97-AF65-F5344CB8AC3E}">
        <p14:creationId xmlns:p14="http://schemas.microsoft.com/office/powerpoint/2010/main" val="3703834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29F5239A-8CDD-4E56-9D47-763F9A786F5A}" type="datetimeFigureOut">
              <a:rPr lang="en-US" smtClean="0"/>
              <a:t>9/20/2017</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8D185F7-1716-43A1-9AAD-9A0456449C04}"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54830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igqM6irCWvM" TargetMode="Externa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 Sierra University and</a:t>
            </a:r>
            <a:br>
              <a:rPr lang="en-US" dirty="0" smtClean="0"/>
            </a:br>
            <a:r>
              <a:rPr lang="en-US" dirty="0" smtClean="0"/>
              <a:t>Title IX</a:t>
            </a:r>
            <a:endParaRPr lang="en-US" dirty="0"/>
          </a:p>
        </p:txBody>
      </p:sp>
      <p:sp>
        <p:nvSpPr>
          <p:cNvPr id="3" name="Subtitle 2"/>
          <p:cNvSpPr>
            <a:spLocks noGrp="1"/>
          </p:cNvSpPr>
          <p:nvPr>
            <p:ph type="subTitle" idx="1"/>
          </p:nvPr>
        </p:nvSpPr>
        <p:spPr/>
        <p:txBody>
          <a:bodyPr/>
          <a:lstStyle/>
          <a:p>
            <a:r>
              <a:rPr lang="en-US" dirty="0" smtClean="0"/>
              <a:t>Dr. Laurel E. Brown, Title IX Coordinator</a:t>
            </a:r>
            <a:endParaRPr lang="en-US" dirty="0"/>
          </a:p>
        </p:txBody>
      </p:sp>
    </p:spTree>
    <p:extLst>
      <p:ext uri="{BB962C8B-B14F-4D97-AF65-F5344CB8AC3E}">
        <p14:creationId xmlns:p14="http://schemas.microsoft.com/office/powerpoint/2010/main" val="2969356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82316" y="144379"/>
            <a:ext cx="10547684" cy="1024463"/>
          </a:xfrm>
        </p:spPr>
        <p:txBody>
          <a:bodyPr>
            <a:normAutofit fontScale="90000"/>
          </a:bodyPr>
          <a:lstStyle/>
          <a:p>
            <a:r>
              <a:rPr lang="en-US" dirty="0" smtClean="0"/>
              <a:t>Sexual Harassment / Sexual Violence</a:t>
            </a:r>
            <a:endParaRPr lang="en-US" dirty="0"/>
          </a:p>
        </p:txBody>
      </p:sp>
      <p:sp>
        <p:nvSpPr>
          <p:cNvPr id="6" name="Content Placeholder 5"/>
          <p:cNvSpPr>
            <a:spLocks noGrp="1"/>
          </p:cNvSpPr>
          <p:nvPr>
            <p:ph idx="1"/>
          </p:nvPr>
        </p:nvSpPr>
        <p:spPr>
          <a:xfrm>
            <a:off x="882317" y="966651"/>
            <a:ext cx="10940716" cy="5891349"/>
          </a:xfrm>
        </p:spPr>
        <p:txBody>
          <a:bodyPr>
            <a:normAutofit fontScale="92500"/>
          </a:bodyPr>
          <a:lstStyle/>
          <a:p>
            <a:r>
              <a:rPr lang="en-US" sz="2800" dirty="0" smtClean="0"/>
              <a:t>A. </a:t>
            </a:r>
            <a:r>
              <a:rPr lang="en-US" sz="2800" b="1" u="sng" dirty="0" smtClean="0"/>
              <a:t>Sexual </a:t>
            </a:r>
            <a:r>
              <a:rPr lang="en-US" sz="2800" b="1" u="sng" dirty="0"/>
              <a:t>Assault</a:t>
            </a:r>
            <a:r>
              <a:rPr lang="en-US" sz="2800" dirty="0"/>
              <a:t>: Sexual assault is any type of any sexual contact or behavior that occurs </a:t>
            </a:r>
            <a:r>
              <a:rPr lang="en-US" sz="2800" i="1" u="sng" dirty="0"/>
              <a:t>without the </a:t>
            </a:r>
            <a:r>
              <a:rPr lang="en-US" sz="2800" i="1" u="sng" dirty="0" smtClean="0"/>
              <a:t>explicit and affirmative </a:t>
            </a:r>
            <a:r>
              <a:rPr lang="en-US" sz="2800" i="1" u="sng" dirty="0"/>
              <a:t>consent of the recipient</a:t>
            </a:r>
            <a:r>
              <a:rPr lang="en-US" sz="2800" dirty="0" smtClean="0"/>
              <a:t>.. </a:t>
            </a:r>
          </a:p>
          <a:p>
            <a:r>
              <a:rPr lang="en-US" sz="2800" dirty="0" smtClean="0"/>
              <a:t>B</a:t>
            </a:r>
            <a:r>
              <a:rPr lang="en-US" sz="2800" dirty="0"/>
              <a:t>. </a:t>
            </a:r>
            <a:r>
              <a:rPr lang="en-US" sz="2800" b="1" u="sng" dirty="0"/>
              <a:t>Sexual Exploitation</a:t>
            </a:r>
            <a:r>
              <a:rPr lang="en-US" sz="2800" dirty="0"/>
              <a:t>: Taking sexual advantage of another person for the benefit of oneself or a third party when consent is not present. </a:t>
            </a:r>
            <a:r>
              <a:rPr lang="en-US" sz="2800" dirty="0" smtClean="0"/>
              <a:t>(includes distributing pictures, recordings or images to others without consent)</a:t>
            </a:r>
            <a:r>
              <a:rPr lang="en-US" sz="2800" dirty="0"/>
              <a:t>	</a:t>
            </a:r>
          </a:p>
          <a:p>
            <a:r>
              <a:rPr lang="en-US" sz="2800" dirty="0"/>
              <a:t>C. </a:t>
            </a:r>
            <a:r>
              <a:rPr lang="en-US" sz="2800" b="1" u="sng" dirty="0"/>
              <a:t>Dating/Domestic Violence</a:t>
            </a:r>
            <a:r>
              <a:rPr lang="en-US" sz="2800" dirty="0"/>
              <a:t>: Intimidation, harassment, physical abuse, sexual abuse, or interference with personal liberty of any person by someone in an intimate relationship with that person. 	</a:t>
            </a:r>
          </a:p>
          <a:p>
            <a:r>
              <a:rPr lang="en-US" sz="2800" dirty="0"/>
              <a:t>D. </a:t>
            </a:r>
            <a:r>
              <a:rPr lang="en-US" sz="2800" b="1" u="sng" dirty="0"/>
              <a:t>Stalking: </a:t>
            </a:r>
            <a:r>
              <a:rPr lang="en-US" sz="2800" dirty="0"/>
              <a:t>A course of conduct directed at a specific person that is unwelcome and that would cause a reasonable person to fear for their safety (or the safety of a third party) or suffer substantial emotional distress. </a:t>
            </a:r>
            <a:r>
              <a:rPr lang="en-US" dirty="0"/>
              <a:t>	</a:t>
            </a:r>
          </a:p>
          <a:p>
            <a:pPr marL="0" indent="0">
              <a:buNone/>
            </a:pPr>
            <a:endParaRPr lang="en-US" dirty="0"/>
          </a:p>
        </p:txBody>
      </p:sp>
    </p:spTree>
    <p:extLst>
      <p:ext uri="{BB962C8B-B14F-4D97-AF65-F5344CB8AC3E}">
        <p14:creationId xmlns:p14="http://schemas.microsoft.com/office/powerpoint/2010/main" val="2312198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442" y="382385"/>
            <a:ext cx="10499558" cy="660352"/>
          </a:xfrm>
        </p:spPr>
        <p:txBody>
          <a:bodyPr>
            <a:normAutofit fontScale="90000"/>
          </a:bodyPr>
          <a:lstStyle/>
          <a:p>
            <a:r>
              <a:rPr lang="en-US" dirty="0" smtClean="0"/>
              <a:t>Other Conduct that Crosses the Line</a:t>
            </a:r>
            <a:endParaRPr lang="en-US" dirty="0"/>
          </a:p>
        </p:txBody>
      </p:sp>
      <p:sp>
        <p:nvSpPr>
          <p:cNvPr id="3" name="Content Placeholder 2"/>
          <p:cNvSpPr>
            <a:spLocks noGrp="1"/>
          </p:cNvSpPr>
          <p:nvPr>
            <p:ph sz="half" idx="1"/>
          </p:nvPr>
        </p:nvSpPr>
        <p:spPr>
          <a:xfrm>
            <a:off x="1149532" y="1332411"/>
            <a:ext cx="5869578" cy="5416732"/>
          </a:xfrm>
        </p:spPr>
        <p:txBody>
          <a:bodyPr>
            <a:noAutofit/>
          </a:bodyPr>
          <a:lstStyle/>
          <a:p>
            <a:r>
              <a:rPr lang="en-US" sz="3200" dirty="0" smtClean="0"/>
              <a:t>Title IX also prohibits;</a:t>
            </a:r>
          </a:p>
          <a:p>
            <a:pPr lvl="1"/>
            <a:r>
              <a:rPr lang="en-US" sz="2800" dirty="0" smtClean="0"/>
              <a:t>Retaliation (may include threats, harassment or coercion) against a person for making a good faith report of sexual misconduct.</a:t>
            </a:r>
          </a:p>
          <a:p>
            <a:pPr lvl="1"/>
            <a:r>
              <a:rPr lang="en-US" sz="2800" dirty="0" smtClean="0"/>
              <a:t>Violation of Interim Measures taken to protect the educational and safety rights of the reporting party.</a:t>
            </a:r>
            <a:endParaRPr lang="en-US" sz="28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33770" y="2286000"/>
            <a:ext cx="3629960" cy="3619500"/>
          </a:xfrm>
        </p:spPr>
      </p:pic>
    </p:spTree>
    <p:extLst>
      <p:ext uri="{BB962C8B-B14F-4D97-AF65-F5344CB8AC3E}">
        <p14:creationId xmlns:p14="http://schemas.microsoft.com/office/powerpoint/2010/main" val="1325166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“Yes means Yes” – Affirmative Consent</a:t>
            </a:r>
            <a:endParaRPr lang="en-US" dirty="0"/>
          </a:p>
        </p:txBody>
      </p:sp>
      <p:sp>
        <p:nvSpPr>
          <p:cNvPr id="3" name="Content Placeholder 2"/>
          <p:cNvSpPr>
            <a:spLocks noGrp="1"/>
          </p:cNvSpPr>
          <p:nvPr>
            <p:ph sz="half" idx="1"/>
          </p:nvPr>
        </p:nvSpPr>
        <p:spPr>
          <a:xfrm>
            <a:off x="907689" y="1724296"/>
            <a:ext cx="5318939" cy="5042263"/>
          </a:xfrm>
        </p:spPr>
        <p:txBody>
          <a:bodyPr>
            <a:noAutofit/>
          </a:bodyPr>
          <a:lstStyle/>
          <a:p>
            <a:r>
              <a:rPr lang="en-US" sz="2800" dirty="0" smtClean="0"/>
              <a:t>Consent requires knowing what you’re saying yes to at all times.</a:t>
            </a:r>
          </a:p>
          <a:p>
            <a:r>
              <a:rPr lang="en-US" sz="2800" dirty="0" smtClean="0"/>
              <a:t>Consent requires actively saying yes, not just that the person didn’t say no.</a:t>
            </a:r>
          </a:p>
          <a:p>
            <a:r>
              <a:rPr lang="en-US" sz="2800" dirty="0" smtClean="0"/>
              <a:t>Consent must be voluntary, not coerced.</a:t>
            </a:r>
          </a:p>
          <a:p>
            <a:r>
              <a:rPr lang="en-US" sz="2800" dirty="0" smtClean="0"/>
              <a:t>Consent must be present and ongoing. </a:t>
            </a:r>
            <a:endParaRPr lang="en-US" sz="2800" dirty="0"/>
          </a:p>
        </p:txBody>
      </p:sp>
      <p:sp>
        <p:nvSpPr>
          <p:cNvPr id="4" name="Content Placeholder 3"/>
          <p:cNvSpPr>
            <a:spLocks noGrp="1"/>
          </p:cNvSpPr>
          <p:nvPr>
            <p:ph sz="half" idx="2"/>
          </p:nvPr>
        </p:nvSpPr>
        <p:spPr>
          <a:xfrm>
            <a:off x="6647795" y="1349829"/>
            <a:ext cx="5126193" cy="5508171"/>
          </a:xfrm>
        </p:spPr>
        <p:txBody>
          <a:bodyPr>
            <a:noAutofit/>
          </a:bodyPr>
          <a:lstStyle/>
          <a:p>
            <a:r>
              <a:rPr lang="en-US" sz="3200" dirty="0" smtClean="0"/>
              <a:t>Incapacity to give consent may include;</a:t>
            </a:r>
          </a:p>
          <a:p>
            <a:pPr marL="457200" lvl="1" indent="0">
              <a:buNone/>
            </a:pPr>
            <a:r>
              <a:rPr lang="en-US" sz="2800" dirty="0" smtClean="0"/>
              <a:t>Being under 18 – age of consent</a:t>
            </a:r>
          </a:p>
          <a:p>
            <a:pPr marL="457200" lvl="1" indent="0">
              <a:buNone/>
            </a:pPr>
            <a:r>
              <a:rPr lang="en-US" sz="2800" dirty="0" smtClean="0"/>
              <a:t>Being intoxicated, due to drugs, alcohol or other substances.</a:t>
            </a:r>
          </a:p>
          <a:p>
            <a:pPr marL="457200" lvl="1" indent="0">
              <a:buNone/>
            </a:pPr>
            <a:r>
              <a:rPr lang="en-US" sz="2800" dirty="0" smtClean="0"/>
              <a:t>Having a cognitive, developmental or mental disability.</a:t>
            </a:r>
            <a:endParaRPr lang="en-US" sz="2800" dirty="0"/>
          </a:p>
        </p:txBody>
      </p:sp>
    </p:spTree>
    <p:extLst>
      <p:ext uri="{BB962C8B-B14F-4D97-AF65-F5344CB8AC3E}">
        <p14:creationId xmlns:p14="http://schemas.microsoft.com/office/powerpoint/2010/main" val="3040140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Consent</a:t>
            </a:r>
            <a:endParaRPr lang="en-US" dirty="0"/>
          </a:p>
        </p:txBody>
      </p:sp>
      <p:pic>
        <p:nvPicPr>
          <p:cNvPr id="5" name="igqM6irCWvM"/>
          <p:cNvPicPr>
            <a:picLocks noGrp="1" noRot="1" noChangeAspect="1"/>
          </p:cNvPicPr>
          <p:nvPr>
            <p:ph idx="1"/>
            <a:videoFile r:link="rId1"/>
          </p:nvPr>
        </p:nvPicPr>
        <p:blipFill>
          <a:blip r:embed="rId4"/>
          <a:stretch>
            <a:fillRect/>
          </a:stretch>
        </p:blipFill>
        <p:spPr>
          <a:xfrm>
            <a:off x="2261937" y="1788872"/>
            <a:ext cx="7940842" cy="4466724"/>
          </a:xfrm>
          <a:prstGeom prst="rect">
            <a:avLst/>
          </a:prstGeom>
        </p:spPr>
      </p:pic>
    </p:spTree>
    <p:extLst>
      <p:ext uri="{BB962C8B-B14F-4D97-AF65-F5344CB8AC3E}">
        <p14:creationId xmlns:p14="http://schemas.microsoft.com/office/powerpoint/2010/main" val="40220146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Gauging Consent Activity</a:t>
            </a:r>
            <a:endParaRPr lang="en-US" dirty="0"/>
          </a:p>
        </p:txBody>
      </p:sp>
      <p:sp>
        <p:nvSpPr>
          <p:cNvPr id="3" name="Content Placeholder 2"/>
          <p:cNvSpPr>
            <a:spLocks noGrp="1"/>
          </p:cNvSpPr>
          <p:nvPr>
            <p:ph sz="half" idx="1"/>
          </p:nvPr>
        </p:nvSpPr>
        <p:spPr>
          <a:xfrm>
            <a:off x="966651" y="1874517"/>
            <a:ext cx="5091249" cy="4804957"/>
          </a:xfrm>
        </p:spPr>
        <p:txBody>
          <a:bodyPr/>
          <a:lstStyle/>
          <a:p>
            <a:pPr marL="0" indent="0">
              <a:buNone/>
            </a:pPr>
            <a:r>
              <a:rPr lang="en-US" dirty="0" smtClean="0"/>
              <a:t>3 Audience Volunteers</a:t>
            </a:r>
          </a:p>
          <a:p>
            <a:r>
              <a:rPr lang="en-US" dirty="0" smtClean="0"/>
              <a:t> </a:t>
            </a:r>
            <a:r>
              <a:rPr lang="en-US" sz="3600" dirty="0" smtClean="0"/>
              <a:t>No Consent – Red Light</a:t>
            </a:r>
          </a:p>
          <a:p>
            <a:r>
              <a:rPr lang="en-US" sz="3600" dirty="0" smtClean="0"/>
              <a:t>Unclear,  Ambiguous -  Yellow Light</a:t>
            </a:r>
          </a:p>
          <a:p>
            <a:r>
              <a:rPr lang="en-US" sz="3600" dirty="0" smtClean="0"/>
              <a:t>Affirmative Consent – Green Light </a:t>
            </a:r>
            <a:endParaRPr lang="en-US" sz="36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4758" y="2284511"/>
            <a:ext cx="4388710" cy="3659089"/>
          </a:xfrm>
        </p:spPr>
      </p:pic>
    </p:spTree>
    <p:extLst>
      <p:ext uri="{BB962C8B-B14F-4D97-AF65-F5344CB8AC3E}">
        <p14:creationId xmlns:p14="http://schemas.microsoft.com/office/powerpoint/2010/main" val="18697778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Ryo and Casey</a:t>
            </a:r>
            <a:endParaRPr lang="en-US" dirty="0"/>
          </a:p>
        </p:txBody>
      </p:sp>
      <p:sp>
        <p:nvSpPr>
          <p:cNvPr id="6" name="Content Placeholder 5"/>
          <p:cNvSpPr>
            <a:spLocks noGrp="1"/>
          </p:cNvSpPr>
          <p:nvPr>
            <p:ph idx="1"/>
          </p:nvPr>
        </p:nvSpPr>
        <p:spPr>
          <a:xfrm>
            <a:off x="1251678" y="1459832"/>
            <a:ext cx="10178322" cy="4908883"/>
          </a:xfrm>
        </p:spPr>
        <p:txBody>
          <a:bodyPr>
            <a:noAutofit/>
          </a:bodyPr>
          <a:lstStyle/>
          <a:p>
            <a:r>
              <a:rPr lang="en-US" sz="3600" dirty="0" smtClean="0"/>
              <a:t>Ryo and Casey are dating. Casey is uncertain about whether they should have sex, but Ryo is persuasive and finally obtains Casey’s voluntary agreement. As they engage in sex, Casey says “wait-stop-that hurts.” Ryo nonetheless continues for several more minutes, restraining Casey. Afterwards, Casey is upset. Ryo apologize, but says they were past the point of interruption.</a:t>
            </a:r>
            <a:endParaRPr lang="en-US" sz="3600" dirty="0"/>
          </a:p>
        </p:txBody>
      </p:sp>
    </p:spTree>
    <p:extLst>
      <p:ext uri="{BB962C8B-B14F-4D97-AF65-F5344CB8AC3E}">
        <p14:creationId xmlns:p14="http://schemas.microsoft.com/office/powerpoint/2010/main" val="2204657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Jessie and Vic</a:t>
            </a:r>
            <a:endParaRPr lang="en-US" dirty="0"/>
          </a:p>
        </p:txBody>
      </p:sp>
      <p:sp>
        <p:nvSpPr>
          <p:cNvPr id="3" name="Content Placeholder 2"/>
          <p:cNvSpPr>
            <a:spLocks noGrp="1"/>
          </p:cNvSpPr>
          <p:nvPr>
            <p:ph idx="1"/>
          </p:nvPr>
        </p:nvSpPr>
        <p:spPr>
          <a:xfrm>
            <a:off x="930442" y="1219201"/>
            <a:ext cx="10499558" cy="5342020"/>
          </a:xfrm>
        </p:spPr>
        <p:txBody>
          <a:bodyPr>
            <a:noAutofit/>
          </a:bodyPr>
          <a:lstStyle/>
          <a:p>
            <a:r>
              <a:rPr lang="en-US" sz="3200" dirty="0" smtClean="0"/>
              <a:t>Jessie and Vic have been flirting all semester, and agree to meet at a party. After dancing closely together for a while, Vic proposes going to one of their rooms and Jessie agrees. On the walk to Jessie's room, they send a few texts, letting Vic's friends know not to worry and asking Jessie's roommate to please sleep somewhere else. Once in the room, they begin touching. Each is interested in hearing what the other wants, and each is paying attention to the others signals. They reach and sustain clear agreement upon mutually desired sexual activities.</a:t>
            </a:r>
            <a:endParaRPr lang="en-US" sz="3200" dirty="0"/>
          </a:p>
        </p:txBody>
      </p:sp>
    </p:spTree>
    <p:extLst>
      <p:ext uri="{BB962C8B-B14F-4D97-AF65-F5344CB8AC3E}">
        <p14:creationId xmlns:p14="http://schemas.microsoft.com/office/powerpoint/2010/main" val="3151968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Sidney and Harper</a:t>
            </a:r>
            <a:endParaRPr lang="en-US" dirty="0"/>
          </a:p>
        </p:txBody>
      </p:sp>
      <p:sp>
        <p:nvSpPr>
          <p:cNvPr id="3" name="Content Placeholder 2"/>
          <p:cNvSpPr>
            <a:spLocks noGrp="1"/>
          </p:cNvSpPr>
          <p:nvPr>
            <p:ph idx="1"/>
          </p:nvPr>
        </p:nvSpPr>
        <p:spPr>
          <a:xfrm>
            <a:off x="1251678" y="1427747"/>
            <a:ext cx="10178322" cy="5133474"/>
          </a:xfrm>
        </p:spPr>
        <p:txBody>
          <a:bodyPr>
            <a:noAutofit/>
          </a:bodyPr>
          <a:lstStyle/>
          <a:p>
            <a:r>
              <a:rPr lang="en-US" sz="2800" dirty="0" smtClean="0"/>
              <a:t>Sidney and Harper are dating. On several occasions they are physically intimate, but within limits set by Sidney, who is opposed to having sex at this stage of their relationship. One night, when they are being intimate within their mutually agreed upon boundaries, Harper begins to cross them. Sidney expresses concern, but Harper is encouraging, saying ”it will be okay just this once.” Sidney replies “we shouldn’t do this,” but continues to touch Harper in an intimate way.  As Harper initiates sex, Sidney says “this is a bad idea” and begins to cry, but embraces Harper and the two proceed to have sex.</a:t>
            </a:r>
            <a:endParaRPr lang="en-US" sz="2800" dirty="0"/>
          </a:p>
        </p:txBody>
      </p:sp>
    </p:spTree>
    <p:extLst>
      <p:ext uri="{BB962C8B-B14F-4D97-AF65-F5344CB8AC3E}">
        <p14:creationId xmlns:p14="http://schemas.microsoft.com/office/powerpoint/2010/main" val="3256968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077447"/>
          </a:xfrm>
        </p:spPr>
        <p:txBody>
          <a:bodyPr/>
          <a:lstStyle/>
          <a:p>
            <a:r>
              <a:rPr lang="en-US" dirty="0" smtClean="0"/>
              <a:t>Alex and Riley</a:t>
            </a:r>
            <a:endParaRPr lang="en-US" dirty="0"/>
          </a:p>
        </p:txBody>
      </p:sp>
      <p:sp>
        <p:nvSpPr>
          <p:cNvPr id="3" name="Content Placeholder 2"/>
          <p:cNvSpPr>
            <a:spLocks noGrp="1"/>
          </p:cNvSpPr>
          <p:nvPr>
            <p:ph idx="1"/>
          </p:nvPr>
        </p:nvSpPr>
        <p:spPr>
          <a:xfrm>
            <a:off x="1010653" y="1219200"/>
            <a:ext cx="10748210" cy="5309937"/>
          </a:xfrm>
        </p:spPr>
        <p:txBody>
          <a:bodyPr>
            <a:noAutofit/>
          </a:bodyPr>
          <a:lstStyle/>
          <a:p>
            <a:r>
              <a:rPr lang="en-US" sz="2800" dirty="0" smtClean="0"/>
              <a:t>Alex and Riley are studying together in Riley’s room. During a break in their studying, they rub each others shoulders. Alex then introduces some intimate touching. Riley moves closer and says “Okay, but I don’t want to go too far – we still have a lot of work to do.” Alex continues to touch Riley in an intimate way. Riley willingly agrees to some contact, but mostly sets boundaries. Alex jokes that they deserve to have sex as a reward for their hard work studying; Riley laughs.  After their studying is done, Alex suggests again that they should have sex. Riley responds they should probably gets some sleep but continues to touch Alex. After a few more minutes,  Alex asks once more. Riley pauses, then says OK and pulls Alex closer. They have sex.</a:t>
            </a:r>
            <a:endParaRPr lang="en-US" sz="2800" dirty="0"/>
          </a:p>
        </p:txBody>
      </p:sp>
    </p:spTree>
    <p:extLst>
      <p:ext uri="{BB962C8B-B14F-4D97-AF65-F5344CB8AC3E}">
        <p14:creationId xmlns:p14="http://schemas.microsoft.com/office/powerpoint/2010/main" val="1985043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Tyler and Jordan</a:t>
            </a:r>
            <a:endParaRPr lang="en-US" dirty="0"/>
          </a:p>
        </p:txBody>
      </p:sp>
      <p:sp>
        <p:nvSpPr>
          <p:cNvPr id="3" name="Content Placeholder 2"/>
          <p:cNvSpPr>
            <a:spLocks noGrp="1"/>
          </p:cNvSpPr>
          <p:nvPr>
            <p:ph idx="1"/>
          </p:nvPr>
        </p:nvSpPr>
        <p:spPr>
          <a:xfrm>
            <a:off x="1251678" y="1684421"/>
            <a:ext cx="10178322" cy="4507832"/>
          </a:xfrm>
        </p:spPr>
        <p:txBody>
          <a:bodyPr>
            <a:noAutofit/>
          </a:bodyPr>
          <a:lstStyle/>
          <a:p>
            <a:r>
              <a:rPr lang="en-US" sz="3600" dirty="0" smtClean="0"/>
              <a:t>Tyler and Jordan are both drinking heavily at an off campus event. Tyler becomes extremely drunk. Jordan offers to take Tyler home. On the way, Tyler has trouble walking, and makes several wrong turns. Once in Tyler's room, Jordan initiates sexual activity. Tyler looks confused and tries to go to sleep. Jordan has sex with Tyler.</a:t>
            </a:r>
            <a:endParaRPr lang="en-US" sz="3600" dirty="0"/>
          </a:p>
        </p:txBody>
      </p:sp>
    </p:spTree>
    <p:extLst>
      <p:ext uri="{BB962C8B-B14F-4D97-AF65-F5344CB8AC3E}">
        <p14:creationId xmlns:p14="http://schemas.microsoft.com/office/powerpoint/2010/main" val="1512490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Desire for you</a:t>
            </a:r>
            <a:endParaRPr lang="en-US" dirty="0"/>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44601" y="2286000"/>
            <a:ext cx="4673598" cy="3505200"/>
          </a:xfrm>
        </p:spPr>
      </p:pic>
      <p:sp>
        <p:nvSpPr>
          <p:cNvPr id="6" name="Content Placeholder 5"/>
          <p:cNvSpPr>
            <a:spLocks noGrp="1"/>
          </p:cNvSpPr>
          <p:nvPr>
            <p:ph sz="half" idx="2"/>
          </p:nvPr>
        </p:nvSpPr>
        <p:spPr/>
        <p:txBody>
          <a:bodyPr>
            <a:normAutofit/>
          </a:bodyPr>
          <a:lstStyle/>
          <a:p>
            <a:r>
              <a:rPr lang="en-US" sz="2800" dirty="0" smtClean="0"/>
              <a:t>SAFETY</a:t>
            </a:r>
          </a:p>
          <a:p>
            <a:r>
              <a:rPr lang="en-US" sz="2800" dirty="0" smtClean="0"/>
              <a:t>FRIENDSHIPS</a:t>
            </a:r>
          </a:p>
          <a:p>
            <a:r>
              <a:rPr lang="en-US" sz="2800" dirty="0" smtClean="0"/>
              <a:t>FUN</a:t>
            </a:r>
          </a:p>
          <a:p>
            <a:r>
              <a:rPr lang="en-US" sz="2800" dirty="0" smtClean="0"/>
              <a:t>DISCOVERY</a:t>
            </a:r>
          </a:p>
          <a:p>
            <a:r>
              <a:rPr lang="en-US" sz="2800" dirty="0" smtClean="0"/>
              <a:t>LOVE</a:t>
            </a:r>
          </a:p>
          <a:p>
            <a:r>
              <a:rPr lang="en-US" sz="2800" dirty="0" smtClean="0"/>
              <a:t>PURPOSE</a:t>
            </a:r>
          </a:p>
          <a:p>
            <a:endParaRPr lang="en-US" sz="2800" dirty="0"/>
          </a:p>
        </p:txBody>
      </p:sp>
    </p:spTree>
    <p:extLst>
      <p:ext uri="{BB962C8B-B14F-4D97-AF65-F5344CB8AC3E}">
        <p14:creationId xmlns:p14="http://schemas.microsoft.com/office/powerpoint/2010/main" val="3979366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Establishing Consent</a:t>
            </a:r>
            <a:endParaRPr lang="en-US" dirty="0"/>
          </a:p>
        </p:txBody>
      </p:sp>
      <p:sp>
        <p:nvSpPr>
          <p:cNvPr id="3" name="Content Placeholder 2"/>
          <p:cNvSpPr>
            <a:spLocks noGrp="1"/>
          </p:cNvSpPr>
          <p:nvPr>
            <p:ph idx="1"/>
          </p:nvPr>
        </p:nvSpPr>
        <p:spPr>
          <a:xfrm>
            <a:off x="1088571" y="1506584"/>
            <a:ext cx="10363200" cy="5113238"/>
          </a:xfrm>
        </p:spPr>
        <p:txBody>
          <a:bodyPr>
            <a:normAutofit/>
          </a:bodyPr>
          <a:lstStyle/>
          <a:p>
            <a:r>
              <a:rPr lang="en-US" sz="4400" dirty="0" smtClean="0"/>
              <a:t>Ask for consent</a:t>
            </a:r>
          </a:p>
          <a:p>
            <a:r>
              <a:rPr lang="en-US" sz="4400" dirty="0" smtClean="0"/>
              <a:t>Communicate</a:t>
            </a:r>
          </a:p>
          <a:p>
            <a:r>
              <a:rPr lang="en-US" sz="4400" dirty="0" smtClean="0"/>
              <a:t>Make it fun</a:t>
            </a:r>
          </a:p>
          <a:p>
            <a:r>
              <a:rPr lang="en-US" sz="4400" dirty="0" smtClean="0"/>
              <a:t>Avoid alcohol and drugs</a:t>
            </a:r>
          </a:p>
          <a:p>
            <a:r>
              <a:rPr lang="en-US" sz="4400" dirty="0" smtClean="0"/>
              <a:t>Understand consent can be withdrawn at any time. So, keep checking.</a:t>
            </a:r>
            <a:endParaRPr lang="en-US" sz="4400" dirty="0"/>
          </a:p>
        </p:txBody>
      </p:sp>
    </p:spTree>
    <p:extLst>
      <p:ext uri="{BB962C8B-B14F-4D97-AF65-F5344CB8AC3E}">
        <p14:creationId xmlns:p14="http://schemas.microsoft.com/office/powerpoint/2010/main" val="27438423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18774"/>
            <a:ext cx="10591800" cy="988131"/>
          </a:xfrm>
        </p:spPr>
        <p:txBody>
          <a:bodyPr>
            <a:normAutofit/>
          </a:bodyPr>
          <a:lstStyle/>
          <a:p>
            <a:r>
              <a:rPr lang="en-US" dirty="0" smtClean="0"/>
              <a:t> Then What? Your Rights</a:t>
            </a:r>
            <a:endParaRPr lang="en-US" dirty="0"/>
          </a:p>
        </p:txBody>
      </p:sp>
      <p:sp>
        <p:nvSpPr>
          <p:cNvPr id="6" name="Content Placeholder 5"/>
          <p:cNvSpPr>
            <a:spLocks noGrp="1"/>
          </p:cNvSpPr>
          <p:nvPr>
            <p:ph idx="1"/>
          </p:nvPr>
        </p:nvSpPr>
        <p:spPr>
          <a:xfrm>
            <a:off x="914400" y="1175658"/>
            <a:ext cx="10439400" cy="5401606"/>
          </a:xfrm>
        </p:spPr>
        <p:txBody>
          <a:bodyPr>
            <a:normAutofit/>
          </a:bodyPr>
          <a:lstStyle/>
          <a:p>
            <a:r>
              <a:rPr lang="en-US" sz="2800" dirty="0" smtClean="0"/>
              <a:t>When these boundaries are crossed you can;</a:t>
            </a:r>
          </a:p>
          <a:p>
            <a:pPr lvl="1"/>
            <a:r>
              <a:rPr lang="en-US" sz="2800" dirty="0" smtClean="0"/>
              <a:t>Report directly to Title IX Coordinator;</a:t>
            </a:r>
          </a:p>
          <a:p>
            <a:pPr lvl="1"/>
            <a:r>
              <a:rPr lang="en-US" sz="2800" dirty="0" smtClean="0"/>
              <a:t>Report to Campus Safety and Security Patrol (24 hours)</a:t>
            </a:r>
          </a:p>
          <a:p>
            <a:pPr lvl="1"/>
            <a:r>
              <a:rPr lang="en-US" sz="2800" dirty="0" smtClean="0"/>
              <a:t>Report to Riverside Police Department</a:t>
            </a:r>
          </a:p>
          <a:p>
            <a:r>
              <a:rPr lang="en-US" sz="2800" dirty="0" smtClean="0"/>
              <a:t>Talk to someone confidentially who will not report (Counseling Center, Health Services, Chaplains Office, Riverside Area Rape Crisis Center)</a:t>
            </a:r>
          </a:p>
          <a:p>
            <a:r>
              <a:rPr lang="en-US" sz="2800" dirty="0" smtClean="0"/>
              <a:t>Refuse to make a police report or notify the University of the incident, or pursue a complaint. </a:t>
            </a:r>
          </a:p>
          <a:p>
            <a:pPr lvl="2"/>
            <a:endParaRPr lang="en-US" dirty="0"/>
          </a:p>
        </p:txBody>
      </p:sp>
    </p:spTree>
    <p:extLst>
      <p:ext uri="{BB962C8B-B14F-4D97-AF65-F5344CB8AC3E}">
        <p14:creationId xmlns:p14="http://schemas.microsoft.com/office/powerpoint/2010/main" val="4166188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1678" y="382385"/>
            <a:ext cx="10178322" cy="965152"/>
          </a:xfrm>
        </p:spPr>
        <p:txBody>
          <a:bodyPr/>
          <a:lstStyle/>
          <a:p>
            <a:r>
              <a:rPr lang="en-US" dirty="0" smtClean="0"/>
              <a:t>Once Reported</a:t>
            </a:r>
            <a:endParaRPr lang="en-US" dirty="0"/>
          </a:p>
        </p:txBody>
      </p:sp>
      <p:sp>
        <p:nvSpPr>
          <p:cNvPr id="5" name="Content Placeholder 4"/>
          <p:cNvSpPr>
            <a:spLocks noGrp="1"/>
          </p:cNvSpPr>
          <p:nvPr>
            <p:ph sz="half" idx="1"/>
          </p:nvPr>
        </p:nvSpPr>
        <p:spPr>
          <a:xfrm>
            <a:off x="809897" y="1419497"/>
            <a:ext cx="5747657" cy="5242560"/>
          </a:xfrm>
        </p:spPr>
        <p:txBody>
          <a:bodyPr>
            <a:normAutofit lnSpcReduction="10000"/>
          </a:bodyPr>
          <a:lstStyle/>
          <a:p>
            <a:r>
              <a:rPr lang="en-US" sz="3200" dirty="0" smtClean="0"/>
              <a:t>Process – Confidentiality a priority.</a:t>
            </a:r>
          </a:p>
          <a:p>
            <a:pPr lvl="1"/>
            <a:r>
              <a:rPr lang="en-US" sz="2800" dirty="0" smtClean="0"/>
              <a:t>Assessment with Coordinator</a:t>
            </a:r>
          </a:p>
          <a:p>
            <a:pPr lvl="1"/>
            <a:r>
              <a:rPr lang="en-US" sz="2800" dirty="0" smtClean="0"/>
              <a:t>Fair, prompt and effective investigation</a:t>
            </a:r>
          </a:p>
          <a:p>
            <a:pPr lvl="1"/>
            <a:r>
              <a:rPr lang="en-US" sz="2800" dirty="0" smtClean="0"/>
              <a:t>Transparent process for both parties</a:t>
            </a:r>
          </a:p>
          <a:p>
            <a:pPr lvl="1"/>
            <a:r>
              <a:rPr lang="en-US" sz="2800" dirty="0" smtClean="0"/>
              <a:t>Determination of policy violation and recommended remedies, corrective actions/consequences.</a:t>
            </a:r>
          </a:p>
          <a:p>
            <a:pPr lvl="1"/>
            <a:endParaRPr lang="en-US" dirty="0" smtClean="0"/>
          </a:p>
          <a:p>
            <a:pPr lvl="1"/>
            <a:endParaRPr lang="en-US" dirty="0"/>
          </a:p>
        </p:txBody>
      </p:sp>
      <p:sp>
        <p:nvSpPr>
          <p:cNvPr id="6" name="Content Placeholder 5"/>
          <p:cNvSpPr>
            <a:spLocks noGrp="1"/>
          </p:cNvSpPr>
          <p:nvPr>
            <p:ph sz="half" idx="2"/>
          </p:nvPr>
        </p:nvSpPr>
        <p:spPr>
          <a:xfrm>
            <a:off x="6689558" y="1497875"/>
            <a:ext cx="5075722" cy="5164182"/>
          </a:xfrm>
        </p:spPr>
        <p:txBody>
          <a:bodyPr>
            <a:normAutofit lnSpcReduction="10000"/>
          </a:bodyPr>
          <a:lstStyle/>
          <a:p>
            <a:r>
              <a:rPr lang="en-US" sz="3600" dirty="0" smtClean="0"/>
              <a:t>Supports</a:t>
            </a:r>
          </a:p>
          <a:p>
            <a:pPr lvl="1"/>
            <a:r>
              <a:rPr lang="en-US" sz="3600" dirty="0" smtClean="0"/>
              <a:t>Interim protective measures ( if needed)</a:t>
            </a:r>
          </a:p>
          <a:p>
            <a:pPr lvl="1"/>
            <a:r>
              <a:rPr lang="en-US" sz="3600" dirty="0" smtClean="0"/>
              <a:t>Counseling/resources</a:t>
            </a:r>
          </a:p>
          <a:p>
            <a:pPr lvl="1"/>
            <a:r>
              <a:rPr lang="en-US" sz="3600" dirty="0" smtClean="0"/>
              <a:t>Training/Prevention Programs</a:t>
            </a:r>
            <a:endParaRPr lang="en-US" sz="3600" dirty="0"/>
          </a:p>
        </p:txBody>
      </p:sp>
    </p:spTree>
    <p:extLst>
      <p:ext uri="{BB962C8B-B14F-4D97-AF65-F5344CB8AC3E}">
        <p14:creationId xmlns:p14="http://schemas.microsoft.com/office/powerpoint/2010/main" val="1286508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 Out Edition-Mobile App</a:t>
            </a:r>
            <a:br>
              <a:rPr lang="en-US" dirty="0" smtClean="0"/>
            </a:br>
            <a:r>
              <a:rPr lang="en-US" dirty="0" smtClean="0"/>
              <a:t>La Sierra Edition</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412273" y="1881835"/>
            <a:ext cx="2508069" cy="4458791"/>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802880" y="1880869"/>
            <a:ext cx="2508612" cy="4459757"/>
          </a:xfrm>
        </p:spPr>
      </p:pic>
    </p:spTree>
    <p:extLst>
      <p:ext uri="{BB962C8B-B14F-4D97-AF65-F5344CB8AC3E}">
        <p14:creationId xmlns:p14="http://schemas.microsoft.com/office/powerpoint/2010/main" val="2165809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Questions???</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43425" y="2286000"/>
            <a:ext cx="3594100" cy="3594100"/>
          </a:xfrm>
        </p:spPr>
      </p:pic>
    </p:spTree>
    <p:extLst>
      <p:ext uri="{BB962C8B-B14F-4D97-AF65-F5344CB8AC3E}">
        <p14:creationId xmlns:p14="http://schemas.microsoft.com/office/powerpoint/2010/main" val="3264237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Our Goal – Safe healthy relationships = safe healthy community</a:t>
            </a:r>
            <a:endParaRPr lang="en-US" sz="4400" dirty="0"/>
          </a:p>
        </p:txBody>
      </p:sp>
      <p:sp>
        <p:nvSpPr>
          <p:cNvPr id="3" name="Content Placeholder 2"/>
          <p:cNvSpPr>
            <a:spLocks noGrp="1"/>
          </p:cNvSpPr>
          <p:nvPr>
            <p:ph idx="1"/>
          </p:nvPr>
        </p:nvSpPr>
        <p:spPr/>
        <p:txBody>
          <a:bodyPr>
            <a:normAutofit/>
          </a:bodyPr>
          <a:lstStyle/>
          <a:p>
            <a:r>
              <a:rPr lang="en-US" sz="2800" dirty="0" smtClean="0"/>
              <a:t>To create an atmosphere of Respect,  Wholeness and Safety where learning, personal and professional development can flourish.</a:t>
            </a:r>
          </a:p>
          <a:p>
            <a:r>
              <a:rPr lang="en-US" sz="2800" dirty="0" smtClean="0"/>
              <a:t>To encourage those in our community to interact in a way that is respectful, healthy and safe for all.</a:t>
            </a:r>
          </a:p>
          <a:p>
            <a:r>
              <a:rPr lang="en-US" sz="2800" dirty="0" smtClean="0"/>
              <a:t>To ensure that you have the information, resources and services needed when we fall short of those goals.</a:t>
            </a:r>
            <a:endParaRPr lang="en-US" sz="2800" dirty="0"/>
          </a:p>
        </p:txBody>
      </p:sp>
    </p:spTree>
    <p:extLst>
      <p:ext uri="{BB962C8B-B14F-4D97-AF65-F5344CB8AC3E}">
        <p14:creationId xmlns:p14="http://schemas.microsoft.com/office/powerpoint/2010/main" val="1559138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IX</a:t>
            </a:r>
            <a:endParaRPr lang="en-US" dirty="0"/>
          </a:p>
        </p:txBody>
      </p:sp>
      <p:sp>
        <p:nvSpPr>
          <p:cNvPr id="3" name="Content Placeholder 2"/>
          <p:cNvSpPr>
            <a:spLocks noGrp="1"/>
          </p:cNvSpPr>
          <p:nvPr>
            <p:ph idx="1"/>
          </p:nvPr>
        </p:nvSpPr>
        <p:spPr>
          <a:xfrm>
            <a:off x="1251678" y="1491916"/>
            <a:ext cx="10178322" cy="4908883"/>
          </a:xfrm>
        </p:spPr>
        <p:txBody>
          <a:bodyPr>
            <a:normAutofit/>
          </a:bodyPr>
          <a:lstStyle/>
          <a:p>
            <a:r>
              <a:rPr lang="en-US" sz="3200" dirty="0" smtClean="0"/>
              <a:t>Title </a:t>
            </a:r>
            <a:r>
              <a:rPr lang="en-US" sz="3200" dirty="0"/>
              <a:t>IX of the Education Amendments of 1972 </a:t>
            </a:r>
            <a:r>
              <a:rPr lang="en-US" sz="3200" dirty="0" smtClean="0"/>
              <a:t>prohibits </a:t>
            </a:r>
            <a:r>
              <a:rPr lang="en-US" sz="3200" dirty="0"/>
              <a:t>discrimination on the basis of </a:t>
            </a:r>
            <a:r>
              <a:rPr lang="en-US" sz="3200" dirty="0" smtClean="0"/>
              <a:t>sex/gender </a:t>
            </a:r>
            <a:r>
              <a:rPr lang="en-US" sz="3200" dirty="0"/>
              <a:t>in any federally funded education program or activity.  </a:t>
            </a:r>
            <a:endParaRPr lang="en-US" sz="3200" dirty="0" smtClean="0"/>
          </a:p>
          <a:p>
            <a:endParaRPr lang="en-US" sz="3200" dirty="0"/>
          </a:p>
          <a:p>
            <a:r>
              <a:rPr lang="en-US" sz="3200" dirty="0" smtClean="0"/>
              <a:t>Under Title IX, schools have the responsibility </a:t>
            </a:r>
            <a:r>
              <a:rPr lang="en-US" sz="3200" dirty="0"/>
              <a:t>to take immediate and effective steps to respond to </a:t>
            </a:r>
            <a:r>
              <a:rPr lang="en-US" sz="3200" dirty="0" smtClean="0"/>
              <a:t>sex/gender based discrimination, sexual harassment, including sexual violence </a:t>
            </a:r>
            <a:r>
              <a:rPr lang="en-US" sz="3200" dirty="0"/>
              <a:t>in accordance with the requirements of Title IX. </a:t>
            </a:r>
          </a:p>
        </p:txBody>
      </p:sp>
    </p:spTree>
    <p:extLst>
      <p:ext uri="{BB962C8B-B14F-4D97-AF65-F5344CB8AC3E}">
        <p14:creationId xmlns:p14="http://schemas.microsoft.com/office/powerpoint/2010/main" val="1971407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 Sierra University’s</a:t>
            </a:r>
            <a:br>
              <a:rPr lang="en-US" dirty="0" smtClean="0"/>
            </a:br>
            <a:r>
              <a:rPr lang="en-US" dirty="0" smtClean="0"/>
              <a:t>Sexual misconduct policy</a:t>
            </a:r>
            <a:endParaRPr lang="en-US" dirty="0"/>
          </a:p>
        </p:txBody>
      </p:sp>
      <p:pic>
        <p:nvPicPr>
          <p:cNvPr id="4" name="LSU Title IX policy webpa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5414" y="1874517"/>
            <a:ext cx="9652001" cy="4784191"/>
          </a:xfrm>
          <a:prstGeom prst="rect">
            <a:avLst/>
          </a:prstGeom>
        </p:spPr>
      </p:pic>
    </p:spTree>
    <p:extLst>
      <p:ext uri="{BB962C8B-B14F-4D97-AF65-F5344CB8AC3E}">
        <p14:creationId xmlns:p14="http://schemas.microsoft.com/office/powerpoint/2010/main" val="1711249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Our Policy</a:t>
            </a:r>
            <a:endParaRPr lang="en-US" dirty="0"/>
          </a:p>
        </p:txBody>
      </p:sp>
      <p:sp>
        <p:nvSpPr>
          <p:cNvPr id="4" name="Content Placeholder 3"/>
          <p:cNvSpPr>
            <a:spLocks noGrp="1"/>
          </p:cNvSpPr>
          <p:nvPr>
            <p:ph idx="1"/>
          </p:nvPr>
        </p:nvSpPr>
        <p:spPr>
          <a:xfrm>
            <a:off x="1251678" y="1741715"/>
            <a:ext cx="10178322" cy="4137878"/>
          </a:xfrm>
        </p:spPr>
        <p:txBody>
          <a:bodyPr/>
          <a:lstStyle/>
          <a:p>
            <a:r>
              <a:rPr lang="en-US" sz="4000" dirty="0" smtClean="0"/>
              <a:t>What are the boundaries to healthy sexual conduct?</a:t>
            </a:r>
          </a:p>
          <a:p>
            <a:r>
              <a:rPr lang="en-US" sz="4000" dirty="0" smtClean="0"/>
              <a:t>What behaviors cross those boundaries?</a:t>
            </a:r>
          </a:p>
          <a:p>
            <a:r>
              <a:rPr lang="en-US" sz="4000" dirty="0" smtClean="0"/>
              <a:t>What are the procedures for addressing reports of sexual misconduct?</a:t>
            </a:r>
          </a:p>
          <a:p>
            <a:endParaRPr lang="en-US" dirty="0"/>
          </a:p>
        </p:txBody>
      </p:sp>
    </p:spTree>
    <p:extLst>
      <p:ext uri="{BB962C8B-B14F-4D97-AF65-F5344CB8AC3E}">
        <p14:creationId xmlns:p14="http://schemas.microsoft.com/office/powerpoint/2010/main" val="2049315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Boundaries for Healthy sexual conduct</a:t>
            </a:r>
            <a:endParaRPr lang="en-US" dirty="0"/>
          </a:p>
        </p:txBody>
      </p:sp>
      <p:sp>
        <p:nvSpPr>
          <p:cNvPr id="3" name="Content Placeholder 2"/>
          <p:cNvSpPr>
            <a:spLocks noGrp="1"/>
          </p:cNvSpPr>
          <p:nvPr>
            <p:ph idx="1"/>
          </p:nvPr>
        </p:nvSpPr>
        <p:spPr>
          <a:xfrm>
            <a:off x="1001486" y="1959429"/>
            <a:ext cx="10428514" cy="4624251"/>
          </a:xfrm>
        </p:spPr>
        <p:txBody>
          <a:bodyPr>
            <a:normAutofit fontScale="92500"/>
          </a:bodyPr>
          <a:lstStyle/>
          <a:p>
            <a:r>
              <a:rPr lang="en-US" sz="2800" dirty="0" smtClean="0"/>
              <a:t>No discrimination on the basis of sex, gender in any educational program or activity = equal opportunity to participate.</a:t>
            </a:r>
          </a:p>
          <a:p>
            <a:r>
              <a:rPr lang="en-US" sz="2800" dirty="0" smtClean="0"/>
              <a:t>Verbal and non-verbal conduct that is respectful of difference and does not create a hostile, offensive or intimidating environment = all can participate without fear, humiliation, pressure to conform.</a:t>
            </a:r>
          </a:p>
          <a:p>
            <a:r>
              <a:rPr lang="en-US" sz="2800" dirty="0" smtClean="0"/>
              <a:t>All sexual contact is consensual, involving adults who are alert, and actively engaged = healthy communication about wants, limits and boundaries.</a:t>
            </a:r>
          </a:p>
          <a:p>
            <a:r>
              <a:rPr lang="en-US" sz="2800" dirty="0" smtClean="0"/>
              <a:t>Relationships are reciprocal, without the abuse of power or use of force = mutual respect and valuing of each other and the relationship.</a:t>
            </a:r>
          </a:p>
          <a:p>
            <a:endParaRPr lang="en-US" dirty="0"/>
          </a:p>
        </p:txBody>
      </p:sp>
    </p:spTree>
    <p:extLst>
      <p:ext uri="{BB962C8B-B14F-4D97-AF65-F5344CB8AC3E}">
        <p14:creationId xmlns:p14="http://schemas.microsoft.com/office/powerpoint/2010/main" val="24515398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662" y="211015"/>
            <a:ext cx="10484338" cy="1663502"/>
          </a:xfrm>
        </p:spPr>
        <p:txBody>
          <a:bodyPr/>
          <a:lstStyle/>
          <a:p>
            <a:r>
              <a:rPr lang="en-US" dirty="0" smtClean="0"/>
              <a:t>Behaviors that cross those boundaries</a:t>
            </a:r>
            <a:endParaRPr lang="en-US" dirty="0"/>
          </a:p>
        </p:txBody>
      </p:sp>
      <p:sp>
        <p:nvSpPr>
          <p:cNvPr id="4" name="Content Placeholder 3"/>
          <p:cNvSpPr>
            <a:spLocks noGrp="1"/>
          </p:cNvSpPr>
          <p:nvPr>
            <p:ph sz="half" idx="1"/>
          </p:nvPr>
        </p:nvSpPr>
        <p:spPr>
          <a:xfrm>
            <a:off x="1045029" y="1688122"/>
            <a:ext cx="5339729" cy="5169877"/>
          </a:xfrm>
        </p:spPr>
        <p:txBody>
          <a:bodyPr>
            <a:normAutofit fontScale="92500" lnSpcReduction="10000"/>
          </a:bodyPr>
          <a:lstStyle/>
          <a:p>
            <a:r>
              <a:rPr lang="en-US" sz="2800" dirty="0" smtClean="0"/>
              <a:t>Sex/Gender-based Discrimination</a:t>
            </a:r>
          </a:p>
          <a:p>
            <a:r>
              <a:rPr lang="en-US" sz="2800" dirty="0" smtClean="0"/>
              <a:t>Sexual Harassment – </a:t>
            </a:r>
          </a:p>
          <a:p>
            <a:pPr lvl="2"/>
            <a:r>
              <a:rPr lang="en-US" sz="2400" dirty="0"/>
              <a:t>Quid Pro Quo (this for that)</a:t>
            </a:r>
          </a:p>
          <a:p>
            <a:pPr lvl="2"/>
            <a:r>
              <a:rPr lang="en-US" sz="2400" dirty="0" smtClean="0"/>
              <a:t>Hostile Environment</a:t>
            </a:r>
          </a:p>
          <a:p>
            <a:r>
              <a:rPr lang="en-US" sz="2800" dirty="0" smtClean="0"/>
              <a:t>Sexual Violence – (a form of sexual harassment)</a:t>
            </a:r>
          </a:p>
          <a:p>
            <a:pPr lvl="2"/>
            <a:r>
              <a:rPr lang="en-US" sz="2400" dirty="0" smtClean="0"/>
              <a:t>Sexual Assault – non-consensual contact</a:t>
            </a:r>
          </a:p>
          <a:p>
            <a:pPr lvl="2"/>
            <a:r>
              <a:rPr lang="en-US" sz="2400" dirty="0" smtClean="0"/>
              <a:t>Intimate Partner Violence- dating and domestic violence.</a:t>
            </a:r>
          </a:p>
          <a:p>
            <a:pPr lvl="2"/>
            <a:r>
              <a:rPr lang="en-US" sz="2400" dirty="0" smtClean="0"/>
              <a:t>Sexual Exploitation</a:t>
            </a:r>
          </a:p>
          <a:p>
            <a:pPr lvl="2"/>
            <a:r>
              <a:rPr lang="en-US" sz="2400" dirty="0" smtClean="0"/>
              <a:t>Stalking</a:t>
            </a:r>
          </a:p>
          <a:p>
            <a:pPr lvl="1"/>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48450" y="2495549"/>
            <a:ext cx="4800600" cy="3200400"/>
          </a:xfrm>
        </p:spPr>
      </p:pic>
    </p:spTree>
    <p:extLst>
      <p:ext uri="{BB962C8B-B14F-4D97-AF65-F5344CB8AC3E}">
        <p14:creationId xmlns:p14="http://schemas.microsoft.com/office/powerpoint/2010/main" val="3678798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51678" y="382385"/>
            <a:ext cx="10178322" cy="917026"/>
          </a:xfrm>
        </p:spPr>
        <p:txBody>
          <a:bodyPr/>
          <a:lstStyle/>
          <a:p>
            <a:r>
              <a:rPr lang="en-US" dirty="0" smtClean="0"/>
              <a:t>Sexual Harassment </a:t>
            </a:r>
            <a:endParaRPr lang="en-US" dirty="0"/>
          </a:p>
        </p:txBody>
      </p:sp>
      <p:sp>
        <p:nvSpPr>
          <p:cNvPr id="6" name="Content Placeholder 5"/>
          <p:cNvSpPr>
            <a:spLocks noGrp="1"/>
          </p:cNvSpPr>
          <p:nvPr>
            <p:ph idx="1"/>
          </p:nvPr>
        </p:nvSpPr>
        <p:spPr>
          <a:xfrm>
            <a:off x="923109" y="1193074"/>
            <a:ext cx="10711542" cy="5503817"/>
          </a:xfrm>
        </p:spPr>
        <p:txBody>
          <a:bodyPr>
            <a:normAutofit lnSpcReduction="10000"/>
          </a:bodyPr>
          <a:lstStyle/>
          <a:p>
            <a:r>
              <a:rPr lang="en-US" sz="3200" dirty="0" smtClean="0"/>
              <a:t>Sexual </a:t>
            </a:r>
            <a:r>
              <a:rPr lang="en-US" sz="3200" dirty="0"/>
              <a:t>harassment is any unwelcome conduct of a sexual </a:t>
            </a:r>
            <a:r>
              <a:rPr lang="en-US" sz="3200" dirty="0" smtClean="0"/>
              <a:t>nature;</a:t>
            </a:r>
          </a:p>
          <a:p>
            <a:pPr lvl="1"/>
            <a:r>
              <a:rPr lang="en-US" sz="2800" dirty="0" smtClean="0"/>
              <a:t>Quid Pro Quo (this for that)  </a:t>
            </a:r>
          </a:p>
          <a:p>
            <a:pPr lvl="2"/>
            <a:r>
              <a:rPr lang="en-US" sz="2400" dirty="0" smtClean="0"/>
              <a:t>when </a:t>
            </a:r>
            <a:r>
              <a:rPr lang="en-US" sz="2400" b="1" i="1" dirty="0"/>
              <a:t>sexual favors are used </a:t>
            </a:r>
            <a:r>
              <a:rPr lang="en-US" sz="2400" dirty="0"/>
              <a:t>or threatened to be used as a basis for academic or employment </a:t>
            </a:r>
            <a:r>
              <a:rPr lang="en-US" sz="2400" dirty="0" smtClean="0"/>
              <a:t>decisions; </a:t>
            </a:r>
          </a:p>
          <a:p>
            <a:pPr lvl="1"/>
            <a:r>
              <a:rPr lang="en-US" sz="3200" dirty="0" smtClean="0"/>
              <a:t>Hostile Environment, </a:t>
            </a:r>
          </a:p>
          <a:p>
            <a:pPr lvl="2"/>
            <a:r>
              <a:rPr lang="en-US" sz="2000" dirty="0" smtClean="0"/>
              <a:t>when </a:t>
            </a:r>
            <a:r>
              <a:rPr lang="en-US" sz="2000" dirty="0"/>
              <a:t>the conduct creates a </a:t>
            </a:r>
            <a:r>
              <a:rPr lang="en-US" sz="2000" b="1" i="1" dirty="0"/>
              <a:t>hostile, intimidating or offensive academic or working environment</a:t>
            </a:r>
            <a:r>
              <a:rPr lang="en-US" sz="2000" dirty="0"/>
              <a:t>; </a:t>
            </a:r>
            <a:endParaRPr lang="en-US" sz="2000" dirty="0" smtClean="0"/>
          </a:p>
          <a:p>
            <a:pPr lvl="2"/>
            <a:r>
              <a:rPr lang="en-US" sz="2000" dirty="0" smtClean="0"/>
              <a:t>when </a:t>
            </a:r>
            <a:r>
              <a:rPr lang="en-US" sz="2000" dirty="0"/>
              <a:t>the conduct has the effect of unreasonably </a:t>
            </a:r>
            <a:r>
              <a:rPr lang="en-US" sz="2000" b="1" i="1" dirty="0"/>
              <a:t>interfering with an individual’s </a:t>
            </a:r>
            <a:r>
              <a:rPr lang="en-US" sz="2000" b="1" i="1" dirty="0" smtClean="0"/>
              <a:t>school or work </a:t>
            </a:r>
            <a:r>
              <a:rPr lang="en-US" sz="2000" b="1" i="1" dirty="0"/>
              <a:t>performance</a:t>
            </a:r>
            <a:r>
              <a:rPr lang="en-US" sz="2000" dirty="0"/>
              <a:t>; </a:t>
            </a:r>
            <a:endParaRPr lang="en-US" sz="2000" dirty="0" smtClean="0"/>
          </a:p>
          <a:p>
            <a:pPr lvl="2"/>
            <a:r>
              <a:rPr lang="en-US" sz="2000" dirty="0" smtClean="0"/>
              <a:t>or </a:t>
            </a:r>
            <a:r>
              <a:rPr lang="en-US" sz="2000" dirty="0"/>
              <a:t>when other verbal, nonverbal, or physical conduct of a sexual nature is sufficiently </a:t>
            </a:r>
            <a:r>
              <a:rPr lang="en-US" sz="2000" b="1" i="1" dirty="0"/>
              <a:t>severe, persistent, or pervasive to limit a person's ability to participate in or benefit from an educational program or activity</a:t>
            </a:r>
            <a:r>
              <a:rPr lang="en-US" sz="2000" dirty="0"/>
              <a:t>.   </a:t>
            </a:r>
            <a:r>
              <a:rPr lang="en-US" sz="1900" dirty="0"/>
              <a:t>	</a:t>
            </a:r>
          </a:p>
          <a:p>
            <a:endParaRPr lang="en-US" dirty="0"/>
          </a:p>
        </p:txBody>
      </p:sp>
    </p:spTree>
    <p:extLst>
      <p:ext uri="{BB962C8B-B14F-4D97-AF65-F5344CB8AC3E}">
        <p14:creationId xmlns:p14="http://schemas.microsoft.com/office/powerpoint/2010/main" val="2828860372"/>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594</TotalTime>
  <Words>1728</Words>
  <Application>Microsoft Office PowerPoint</Application>
  <PresentationFormat>Widescreen</PresentationFormat>
  <Paragraphs>147</Paragraphs>
  <Slides>24</Slides>
  <Notes>24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Gill Sans MT</vt:lpstr>
      <vt:lpstr>Impact</vt:lpstr>
      <vt:lpstr>Badge</vt:lpstr>
      <vt:lpstr>La Sierra University and Title IX</vt:lpstr>
      <vt:lpstr>Our Desire for you</vt:lpstr>
      <vt:lpstr>Our Goal – Safe healthy relationships = safe healthy community</vt:lpstr>
      <vt:lpstr>Title IX</vt:lpstr>
      <vt:lpstr>La Sierra University’s Sexual misconduct policy</vt:lpstr>
      <vt:lpstr>Our Policy</vt:lpstr>
      <vt:lpstr>Boundaries for Healthy sexual conduct</vt:lpstr>
      <vt:lpstr>Behaviors that cross those boundaries</vt:lpstr>
      <vt:lpstr>Sexual Harassment </vt:lpstr>
      <vt:lpstr>Sexual Harassment / Sexual Violence</vt:lpstr>
      <vt:lpstr>Other Conduct that Crosses the Line</vt:lpstr>
      <vt:lpstr>“Yes means Yes” – Affirmative Consent</vt:lpstr>
      <vt:lpstr>More on Consent</vt:lpstr>
      <vt:lpstr>Gauging Consent Activity</vt:lpstr>
      <vt:lpstr>Ryo and Casey</vt:lpstr>
      <vt:lpstr>Jessie and Vic</vt:lpstr>
      <vt:lpstr>Sidney and Harper</vt:lpstr>
      <vt:lpstr>Alex and Riley</vt:lpstr>
      <vt:lpstr>Tyler and Jordan</vt:lpstr>
      <vt:lpstr>Establishing Consent</vt:lpstr>
      <vt:lpstr> Then What? Your Rights</vt:lpstr>
      <vt:lpstr>Once Reported</vt:lpstr>
      <vt:lpstr>Reach Out Edition-Mobile App La Sierra Edition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Sierra University and Title IX</dc:title>
  <dc:creator>Laurel Ellis Brown</dc:creator>
  <cp:lastModifiedBy>Laurel Ellis Brown</cp:lastModifiedBy>
  <cp:revision>41</cp:revision>
  <cp:lastPrinted>2017-09-20T17:19:28Z</cp:lastPrinted>
  <dcterms:created xsi:type="dcterms:W3CDTF">2016-09-14T17:09:23Z</dcterms:created>
  <dcterms:modified xsi:type="dcterms:W3CDTF">2017-09-20T19:54:52Z</dcterms:modified>
</cp:coreProperties>
</file>