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3" r:id="rId1"/>
  </p:sldMasterIdLst>
  <p:sldIdLst>
    <p:sldId id="256" r:id="rId2"/>
    <p:sldId id="257" r:id="rId3"/>
    <p:sldId id="259" r:id="rId4"/>
    <p:sldId id="260" r:id="rId5"/>
    <p:sldId id="261"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90"/>
  </p:normalViewPr>
  <p:slideViewPr>
    <p:cSldViewPr snapToGrid="0" snapToObjects="1">
      <p:cViewPr varScale="1">
        <p:scale>
          <a:sx n="119" d="100"/>
          <a:sy n="119" d="100"/>
        </p:scale>
        <p:origin x="3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958ECBB-D7CC-C248-A8C5-A0E9D2EEEF94}" type="datetimeFigureOut">
              <a:rPr lang="en-US" smtClean="0"/>
              <a:t>7/2/20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5810262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58ECBB-D7CC-C248-A8C5-A0E9D2EEEF94}" type="datetimeFigureOut">
              <a:rPr lang="en-US" smtClean="0"/>
              <a:t>7/2/20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2554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58ECBB-D7CC-C248-A8C5-A0E9D2EEEF94}" type="datetimeFigureOut">
              <a:rPr lang="en-US" smtClean="0"/>
              <a:t>7/2/20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294748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58ECBB-D7CC-C248-A8C5-A0E9D2EEEF94}" type="datetimeFigureOut">
              <a:rPr lang="en-US" smtClean="0"/>
              <a:t>7/2/20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221398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D958ECBB-D7CC-C248-A8C5-A0E9D2EEEF94}" type="datetimeFigureOut">
              <a:rPr lang="en-US" smtClean="0"/>
              <a:t>7/2/20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12280953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958ECBB-D7CC-C248-A8C5-A0E9D2EEEF94}" type="datetimeFigureOut">
              <a:rPr lang="en-US" smtClean="0"/>
              <a:t>7/2/20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292973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D958ECBB-D7CC-C248-A8C5-A0E9D2EEEF94}" type="datetimeFigureOut">
              <a:rPr lang="en-US" smtClean="0"/>
              <a:t>7/2/20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1229C-FFD2-AA4D-89CE-1F44899ACCF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0337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58ECBB-D7CC-C248-A8C5-A0E9D2EEEF94}" type="datetimeFigureOut">
              <a:rPr lang="en-US" smtClean="0"/>
              <a:t>7/2/20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772133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8ECBB-D7CC-C248-A8C5-A0E9D2EEEF94}" type="datetimeFigureOut">
              <a:rPr lang="en-US" smtClean="0"/>
              <a:t>7/2/20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52129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58ECBB-D7CC-C248-A8C5-A0E9D2EEEF94}" type="datetimeFigureOut">
              <a:rPr lang="en-US" smtClean="0"/>
              <a:t>7/2/20</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118754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D958ECBB-D7CC-C248-A8C5-A0E9D2EEEF94}" type="datetimeFigureOut">
              <a:rPr lang="en-US" smtClean="0"/>
              <a:t>7/2/20</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4681229C-FFD2-AA4D-89CE-1F44899ACCF7}" type="slidenum">
              <a:rPr lang="en-US" smtClean="0"/>
              <a:t>‹#›</a:t>
            </a:fld>
            <a:endParaRPr lang="en-US"/>
          </a:p>
        </p:txBody>
      </p:sp>
    </p:spTree>
    <p:extLst>
      <p:ext uri="{BB962C8B-B14F-4D97-AF65-F5344CB8AC3E}">
        <p14:creationId xmlns:p14="http://schemas.microsoft.com/office/powerpoint/2010/main" val="1503913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958ECBB-D7CC-C248-A8C5-A0E9D2EEEF94}" type="datetimeFigureOut">
              <a:rPr lang="en-US" smtClean="0"/>
              <a:t>7/2/20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681229C-FFD2-AA4D-89CE-1F44899ACCF7}" type="slidenum">
              <a:rPr lang="en-US" smtClean="0"/>
              <a:t>‹#›</a:t>
            </a:fld>
            <a:endParaRPr lang="en-US"/>
          </a:p>
        </p:txBody>
      </p:sp>
    </p:spTree>
    <p:extLst>
      <p:ext uri="{BB962C8B-B14F-4D97-AF65-F5344CB8AC3E}">
        <p14:creationId xmlns:p14="http://schemas.microsoft.com/office/powerpoint/2010/main" val="3009236547"/>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83E25-ECE4-DC4F-A4E8-2F91DB27E558}"/>
              </a:ext>
            </a:extLst>
          </p:cNvPr>
          <p:cNvSpPr>
            <a:spLocks noGrp="1"/>
          </p:cNvSpPr>
          <p:nvPr>
            <p:ph type="ctrTitle"/>
          </p:nvPr>
        </p:nvSpPr>
        <p:spPr/>
        <p:txBody>
          <a:bodyPr/>
          <a:lstStyle/>
          <a:p>
            <a:r>
              <a:rPr lang="en-US" dirty="0"/>
              <a:t>Organization &amp; Paragraphs</a:t>
            </a:r>
          </a:p>
        </p:txBody>
      </p:sp>
      <p:sp>
        <p:nvSpPr>
          <p:cNvPr id="3" name="Subtitle 2">
            <a:extLst>
              <a:ext uri="{FF2B5EF4-FFF2-40B4-BE49-F238E27FC236}">
                <a16:creationId xmlns:a16="http://schemas.microsoft.com/office/drawing/2014/main" id="{7B3E2010-D505-7149-8F7C-F1D4A417FAA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5427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3FF0E-7968-2F40-B36A-FAA24D5C8656}"/>
              </a:ext>
            </a:extLst>
          </p:cNvPr>
          <p:cNvSpPr>
            <a:spLocks noGrp="1"/>
          </p:cNvSpPr>
          <p:nvPr>
            <p:ph type="title"/>
          </p:nvPr>
        </p:nvSpPr>
        <p:spPr/>
        <p:txBody>
          <a:bodyPr>
            <a:normAutofit fontScale="90000"/>
          </a:bodyPr>
          <a:lstStyle/>
          <a:p>
            <a:r>
              <a:rPr lang="en-US" dirty="0"/>
              <a:t>Good organization in an essay can be achieved by making sure you have these four “Ts.”</a:t>
            </a:r>
          </a:p>
        </p:txBody>
      </p:sp>
      <p:sp>
        <p:nvSpPr>
          <p:cNvPr id="3" name="Content Placeholder 2">
            <a:extLst>
              <a:ext uri="{FF2B5EF4-FFF2-40B4-BE49-F238E27FC236}">
                <a16:creationId xmlns:a16="http://schemas.microsoft.com/office/drawing/2014/main" id="{C17B9981-6923-094F-A6E9-D7B7D58CF27A}"/>
              </a:ext>
            </a:extLst>
          </p:cNvPr>
          <p:cNvSpPr>
            <a:spLocks noGrp="1"/>
          </p:cNvSpPr>
          <p:nvPr>
            <p:ph idx="1"/>
          </p:nvPr>
        </p:nvSpPr>
        <p:spPr/>
        <p:txBody>
          <a:bodyPr>
            <a:normAutofit/>
          </a:bodyPr>
          <a:lstStyle/>
          <a:p>
            <a:pPr marL="514350" indent="-514350">
              <a:buFont typeface="+mj-lt"/>
              <a:buAutoNum type="arabicPeriod"/>
            </a:pPr>
            <a:r>
              <a:rPr lang="en-US" b="1" dirty="0"/>
              <a:t>Title</a:t>
            </a:r>
            <a:r>
              <a:rPr lang="en-US" dirty="0"/>
              <a:t> – have an intriguing title that both makes your reader want to know more and gives a sense of what your essay is about</a:t>
            </a:r>
          </a:p>
          <a:p>
            <a:pPr marL="514350" indent="-514350">
              <a:buFont typeface="+mj-lt"/>
              <a:buAutoNum type="arabicPeriod"/>
            </a:pPr>
            <a:r>
              <a:rPr lang="en-US" b="1" dirty="0"/>
              <a:t>Thesis</a:t>
            </a:r>
            <a:r>
              <a:rPr lang="en-US" dirty="0"/>
              <a:t> – a clear thesis statement in your introduction will set up the scope of your paper and possibly set up your organization.</a:t>
            </a:r>
          </a:p>
          <a:p>
            <a:pPr marL="514350" indent="-514350">
              <a:buFont typeface="+mj-lt"/>
              <a:buAutoNum type="arabicPeriod"/>
            </a:pPr>
            <a:r>
              <a:rPr lang="en-US" b="1" dirty="0"/>
              <a:t>Transitions</a:t>
            </a:r>
            <a:r>
              <a:rPr lang="en-US" dirty="0"/>
              <a:t> – good transitions between paragraphs and with source material are helpful in guiding your reader through your argument.</a:t>
            </a:r>
          </a:p>
          <a:p>
            <a:pPr marL="514350" indent="-514350">
              <a:buFont typeface="+mj-lt"/>
              <a:buAutoNum type="arabicPeriod"/>
            </a:pPr>
            <a:r>
              <a:rPr lang="en-US" b="1" dirty="0"/>
              <a:t>Topic sentences </a:t>
            </a:r>
            <a:r>
              <a:rPr lang="en-US" dirty="0"/>
              <a:t>– Each paragraph should have one main point you focus on, which should be shown in a clear topic sentence</a:t>
            </a:r>
          </a:p>
        </p:txBody>
      </p:sp>
    </p:spTree>
    <p:extLst>
      <p:ext uri="{BB962C8B-B14F-4D97-AF65-F5344CB8AC3E}">
        <p14:creationId xmlns:p14="http://schemas.microsoft.com/office/powerpoint/2010/main" val="423801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78B3C-02AF-AD41-A30B-4957A482E885}"/>
              </a:ext>
            </a:extLst>
          </p:cNvPr>
          <p:cNvSpPr>
            <a:spLocks noGrp="1"/>
          </p:cNvSpPr>
          <p:nvPr>
            <p:ph type="title"/>
          </p:nvPr>
        </p:nvSpPr>
        <p:spPr/>
        <p:txBody>
          <a:bodyPr/>
          <a:lstStyle/>
          <a:p>
            <a:r>
              <a:rPr lang="en-US" dirty="0"/>
              <a:t>Thesis statements</a:t>
            </a:r>
          </a:p>
        </p:txBody>
      </p:sp>
      <p:sp>
        <p:nvSpPr>
          <p:cNvPr id="3" name="Content Placeholder 2">
            <a:extLst>
              <a:ext uri="{FF2B5EF4-FFF2-40B4-BE49-F238E27FC236}">
                <a16:creationId xmlns:a16="http://schemas.microsoft.com/office/drawing/2014/main" id="{43A98ED5-D103-A542-A014-9FDE0F1634FB}"/>
              </a:ext>
            </a:extLst>
          </p:cNvPr>
          <p:cNvSpPr>
            <a:spLocks noGrp="1"/>
          </p:cNvSpPr>
          <p:nvPr>
            <p:ph idx="1"/>
          </p:nvPr>
        </p:nvSpPr>
        <p:spPr/>
        <p:txBody>
          <a:bodyPr>
            <a:normAutofit/>
          </a:bodyPr>
          <a:lstStyle/>
          <a:p>
            <a:pPr marL="0" indent="0">
              <a:buNone/>
            </a:pPr>
            <a:r>
              <a:rPr lang="en-US" dirty="0"/>
              <a:t>A thesis statement is important to help set up the scope of your paper. </a:t>
            </a:r>
          </a:p>
          <a:p>
            <a:pPr marL="0" indent="0">
              <a:buNone/>
            </a:pPr>
            <a:r>
              <a:rPr lang="en-US" dirty="0"/>
              <a:t>A good thesis statement will usually include the following four attributes:</a:t>
            </a:r>
          </a:p>
          <a:p>
            <a:r>
              <a:rPr lang="en-US" dirty="0"/>
              <a:t>take on a subject upon which reasonable people could disagree</a:t>
            </a:r>
          </a:p>
          <a:p>
            <a:r>
              <a:rPr lang="en-US" dirty="0"/>
              <a:t>deal with a subject that can be adequately treated given the nature of the assignment</a:t>
            </a:r>
          </a:p>
          <a:p>
            <a:r>
              <a:rPr lang="en-US" dirty="0"/>
              <a:t>express one main idea</a:t>
            </a:r>
          </a:p>
          <a:p>
            <a:r>
              <a:rPr lang="en-US" dirty="0"/>
              <a:t>assert your conclusions about a subject</a:t>
            </a:r>
          </a:p>
          <a:p>
            <a:pPr marL="0" indent="0">
              <a:buNone/>
            </a:pPr>
            <a:endParaRPr lang="en-US" dirty="0"/>
          </a:p>
        </p:txBody>
      </p:sp>
    </p:spTree>
    <p:extLst>
      <p:ext uri="{BB962C8B-B14F-4D97-AF65-F5344CB8AC3E}">
        <p14:creationId xmlns:p14="http://schemas.microsoft.com/office/powerpoint/2010/main" val="279849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B75DD9-FBA8-A94D-A853-E9BEAA2AF6E4}"/>
              </a:ext>
            </a:extLst>
          </p:cNvPr>
          <p:cNvSpPr txBox="1"/>
          <p:nvPr/>
        </p:nvSpPr>
        <p:spPr>
          <a:xfrm>
            <a:off x="571948" y="365761"/>
            <a:ext cx="11048104" cy="6740307"/>
          </a:xfrm>
          <a:prstGeom prst="rect">
            <a:avLst/>
          </a:prstGeom>
          <a:noFill/>
        </p:spPr>
        <p:txBody>
          <a:bodyPr wrap="square" rtlCol="0">
            <a:spAutoFit/>
          </a:bodyPr>
          <a:lstStyle/>
          <a:p>
            <a:r>
              <a:rPr lang="en-US" dirty="0"/>
              <a:t>Let’s say you’re writing an essay on reducing sugar consumption in children. Here is how you might move from a weak thesis statement to a stronger one.</a:t>
            </a:r>
          </a:p>
          <a:p>
            <a:endParaRPr lang="en-US" dirty="0"/>
          </a:p>
          <a:p>
            <a:r>
              <a:rPr lang="en-US" i="1" dirty="0"/>
              <a:t>Step 1: Take a position on the topic.</a:t>
            </a:r>
            <a:br>
              <a:rPr lang="en-US" dirty="0"/>
            </a:br>
            <a:r>
              <a:rPr lang="en-US" dirty="0"/>
              <a:t>	“More attention should be paid to the food and beverage choices available to elementary school children.”</a:t>
            </a:r>
          </a:p>
          <a:p>
            <a:r>
              <a:rPr lang="en-US" dirty="0"/>
              <a:t>→ This statement asserts your position, but the terms </a:t>
            </a:r>
            <a:r>
              <a:rPr lang="en-US" i="1" dirty="0"/>
              <a:t>more attention</a:t>
            </a:r>
            <a:r>
              <a:rPr lang="en-US" dirty="0"/>
              <a:t> and </a:t>
            </a:r>
            <a:r>
              <a:rPr lang="en-US" i="1" dirty="0"/>
              <a:t>food and beverage choices</a:t>
            </a:r>
            <a:r>
              <a:rPr lang="en-US" dirty="0"/>
              <a:t> are vague.</a:t>
            </a:r>
          </a:p>
          <a:p>
            <a:endParaRPr lang="en-US" i="1" dirty="0"/>
          </a:p>
          <a:p>
            <a:r>
              <a:rPr lang="en-US" i="1" dirty="0"/>
              <a:t>Step 2: Use specific language</a:t>
            </a:r>
            <a:r>
              <a:rPr lang="en-US" dirty="0"/>
              <a:t>.</a:t>
            </a:r>
            <a:br>
              <a:rPr lang="en-US" dirty="0"/>
            </a:br>
            <a:r>
              <a:rPr lang="en-US" dirty="0"/>
              <a:t>You decide to explain what you mean about </a:t>
            </a:r>
            <a:r>
              <a:rPr lang="en-US" i="1" dirty="0"/>
              <a:t>food and beverage choices</a:t>
            </a:r>
            <a:r>
              <a:rPr lang="en-US" dirty="0"/>
              <a:t>, so you write:</a:t>
            </a:r>
          </a:p>
          <a:p>
            <a:r>
              <a:rPr lang="en-US" dirty="0"/>
              <a:t>	“Experts estimate that half of elementary school children consume nine times the recommended daily 	allowance of sugar.”</a:t>
            </a:r>
          </a:p>
          <a:p>
            <a:r>
              <a:rPr lang="en-US" dirty="0"/>
              <a:t>→  This statement is specific, but it isn’t a thesis. It merely reports a statistic instead of making an assertion.</a:t>
            </a:r>
          </a:p>
          <a:p>
            <a:endParaRPr lang="en-US" i="1" dirty="0"/>
          </a:p>
          <a:p>
            <a:r>
              <a:rPr lang="en-US" i="1" dirty="0"/>
              <a:t>Step 3: Make an assertion based on clearly stated support.</a:t>
            </a:r>
            <a:br>
              <a:rPr lang="en-US" dirty="0"/>
            </a:br>
            <a:r>
              <a:rPr lang="en-US" dirty="0"/>
              <a:t>You finally revise your thesis statement one more time to look like this:</a:t>
            </a:r>
          </a:p>
          <a:p>
            <a:r>
              <a:rPr lang="en-US" dirty="0"/>
              <a:t>	“Because half of all American elementary school children consume nine times the recommended daily 	allowance of sugar, schools should be required to replace the beverages in soda machines with healthy 	alternatives.”</a:t>
            </a:r>
          </a:p>
          <a:p>
            <a:endParaRPr lang="en-US" dirty="0"/>
          </a:p>
          <a:p>
            <a:r>
              <a:rPr lang="en-US" dirty="0"/>
              <a:t>Notice how the thesis answers the question, “What should be done to reduce sugar consumption by children, and who should do it?” When you started thinking about the paper, you may not have had a specific question in mind, but as you became more involved in the topic, your ideas became more specific. Your thesis changed to reflect your new insights.</a:t>
            </a:r>
          </a:p>
          <a:p>
            <a:endParaRPr lang="en-US" dirty="0"/>
          </a:p>
        </p:txBody>
      </p:sp>
    </p:spTree>
    <p:extLst>
      <p:ext uri="{BB962C8B-B14F-4D97-AF65-F5344CB8AC3E}">
        <p14:creationId xmlns:p14="http://schemas.microsoft.com/office/powerpoint/2010/main" val="116682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71F61-1BC4-6A43-850B-C54F561B395D}"/>
              </a:ext>
            </a:extLst>
          </p:cNvPr>
          <p:cNvSpPr>
            <a:spLocks noGrp="1"/>
          </p:cNvSpPr>
          <p:nvPr>
            <p:ph type="title"/>
          </p:nvPr>
        </p:nvSpPr>
        <p:spPr>
          <a:xfrm>
            <a:off x="2231136" y="459083"/>
            <a:ext cx="7729728" cy="1188720"/>
          </a:xfrm>
        </p:spPr>
        <p:txBody>
          <a:bodyPr/>
          <a:lstStyle/>
          <a:p>
            <a:r>
              <a:rPr lang="en-US" dirty="0"/>
              <a:t>Paragraph structure</a:t>
            </a:r>
          </a:p>
        </p:txBody>
      </p:sp>
      <p:sp>
        <p:nvSpPr>
          <p:cNvPr id="3" name="Content Placeholder 2">
            <a:extLst>
              <a:ext uri="{FF2B5EF4-FFF2-40B4-BE49-F238E27FC236}">
                <a16:creationId xmlns:a16="http://schemas.microsoft.com/office/drawing/2014/main" id="{223CA8FD-960C-324F-9DDB-D7B4CCE794B9}"/>
              </a:ext>
            </a:extLst>
          </p:cNvPr>
          <p:cNvSpPr>
            <a:spLocks noGrp="1"/>
          </p:cNvSpPr>
          <p:nvPr>
            <p:ph idx="1"/>
          </p:nvPr>
        </p:nvSpPr>
        <p:spPr>
          <a:xfrm>
            <a:off x="1731981" y="1917282"/>
            <a:ext cx="9391426" cy="3665937"/>
          </a:xfrm>
        </p:spPr>
        <p:txBody>
          <a:bodyPr>
            <a:noAutofit/>
          </a:bodyPr>
          <a:lstStyle/>
          <a:p>
            <a:pPr marL="0" indent="0">
              <a:spcBef>
                <a:spcPts val="0"/>
              </a:spcBef>
              <a:buNone/>
            </a:pPr>
            <a:r>
              <a:rPr lang="en-US" dirty="0"/>
              <a:t>A paragraph is a series of sentences, which is used to develop or express one topic or main idea. There are many different reasons for starting a new paragraph. </a:t>
            </a:r>
          </a:p>
          <a:p>
            <a:pPr marL="0" indent="0">
              <a:spcBef>
                <a:spcPts val="0"/>
              </a:spcBef>
              <a:buNone/>
            </a:pPr>
            <a:endParaRPr lang="en-US" dirty="0"/>
          </a:p>
          <a:p>
            <a:pPr marL="0" indent="0">
              <a:spcBef>
                <a:spcPts val="0"/>
              </a:spcBef>
              <a:buNone/>
            </a:pPr>
            <a:r>
              <a:rPr lang="en-US" dirty="0"/>
              <a:t>Reasons for starting a new paragraph which are related to </a:t>
            </a:r>
            <a:r>
              <a:rPr lang="en-US" b="1" dirty="0"/>
              <a:t>STRUCTURE</a:t>
            </a:r>
            <a:r>
              <a:rPr lang="en-US" dirty="0"/>
              <a:t>: </a:t>
            </a:r>
          </a:p>
          <a:p>
            <a:pPr marL="0" indent="0">
              <a:spcBef>
                <a:spcPts val="0"/>
              </a:spcBef>
              <a:buNone/>
            </a:pPr>
            <a:endParaRPr lang="en-US" dirty="0"/>
          </a:p>
          <a:p>
            <a:pPr>
              <a:spcBef>
                <a:spcPts val="0"/>
              </a:spcBef>
            </a:pPr>
            <a:r>
              <a:rPr lang="en-US" b="1" dirty="0"/>
              <a:t>Introduction </a:t>
            </a:r>
          </a:p>
          <a:p>
            <a:pPr marL="0" indent="0">
              <a:spcBef>
                <a:spcPts val="0"/>
              </a:spcBef>
              <a:buNone/>
            </a:pPr>
            <a:r>
              <a:rPr lang="en-US" dirty="0"/>
              <a:t>    The introduction to a paper should be a separate paragraph from the rest of the paper. </a:t>
            </a:r>
          </a:p>
          <a:p>
            <a:pPr>
              <a:spcBef>
                <a:spcPts val="0"/>
              </a:spcBef>
            </a:pPr>
            <a:r>
              <a:rPr lang="en-US" b="1" dirty="0"/>
              <a:t>Introducing a new idea or change in topic </a:t>
            </a:r>
            <a:endParaRPr lang="en-US" dirty="0"/>
          </a:p>
          <a:p>
            <a:pPr marL="0" indent="0">
              <a:spcBef>
                <a:spcPts val="0"/>
              </a:spcBef>
              <a:buNone/>
            </a:pPr>
            <a:r>
              <a:rPr lang="en-US" dirty="0"/>
              <a:t>    A new paragraph should start whenever you introduce a new idea into the paper or         whenever the topic of the paper changes. </a:t>
            </a:r>
          </a:p>
          <a:p>
            <a:pPr>
              <a:spcBef>
                <a:spcPts val="0"/>
              </a:spcBef>
            </a:pPr>
            <a:r>
              <a:rPr lang="en-US" b="1" dirty="0"/>
              <a:t>Transition </a:t>
            </a:r>
            <a:endParaRPr lang="en-US" dirty="0"/>
          </a:p>
          <a:p>
            <a:pPr marL="0" indent="0">
              <a:spcBef>
                <a:spcPts val="0"/>
              </a:spcBef>
              <a:buNone/>
            </a:pPr>
            <a:r>
              <a:rPr lang="en-US" dirty="0"/>
              <a:t>    Sometimes, it may be helpful to use a short paragraph as a transition between two                               sections of a paper which contain different, but related topics. </a:t>
            </a:r>
          </a:p>
          <a:p>
            <a:pPr>
              <a:spcBef>
                <a:spcPts val="0"/>
              </a:spcBef>
            </a:pPr>
            <a:r>
              <a:rPr lang="en-US" b="1" dirty="0"/>
              <a:t>Conclusion </a:t>
            </a:r>
            <a:endParaRPr lang="en-US" dirty="0"/>
          </a:p>
          <a:p>
            <a:pPr marL="0" indent="0">
              <a:spcBef>
                <a:spcPts val="0"/>
              </a:spcBef>
              <a:buNone/>
            </a:pPr>
            <a:r>
              <a:rPr lang="en-US" dirty="0"/>
              <a:t>When writing the conclusion of a paper, start a new paragraph. </a:t>
            </a:r>
          </a:p>
        </p:txBody>
      </p:sp>
    </p:spTree>
    <p:extLst>
      <p:ext uri="{BB962C8B-B14F-4D97-AF65-F5344CB8AC3E}">
        <p14:creationId xmlns:p14="http://schemas.microsoft.com/office/powerpoint/2010/main" val="89369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DB960-C445-9F4E-BD1D-582DB524C8D7}"/>
              </a:ext>
            </a:extLst>
          </p:cNvPr>
          <p:cNvSpPr>
            <a:spLocks noGrp="1"/>
          </p:cNvSpPr>
          <p:nvPr>
            <p:ph type="title"/>
          </p:nvPr>
        </p:nvSpPr>
        <p:spPr/>
        <p:txBody>
          <a:bodyPr>
            <a:normAutofit/>
          </a:bodyPr>
          <a:lstStyle/>
          <a:p>
            <a:r>
              <a:rPr lang="en-US" dirty="0"/>
              <a:t>Remember to “SEE” for strong paragraphs</a:t>
            </a:r>
          </a:p>
        </p:txBody>
      </p:sp>
      <p:sp>
        <p:nvSpPr>
          <p:cNvPr id="3" name="Content Placeholder 2">
            <a:extLst>
              <a:ext uri="{FF2B5EF4-FFF2-40B4-BE49-F238E27FC236}">
                <a16:creationId xmlns:a16="http://schemas.microsoft.com/office/drawing/2014/main" id="{1961F05A-81CD-034C-95AC-537AAB7AE248}"/>
              </a:ext>
            </a:extLst>
          </p:cNvPr>
          <p:cNvSpPr>
            <a:spLocks noGrp="1"/>
          </p:cNvSpPr>
          <p:nvPr>
            <p:ph idx="1"/>
          </p:nvPr>
        </p:nvSpPr>
        <p:spPr>
          <a:xfrm>
            <a:off x="2231136" y="2153412"/>
            <a:ext cx="7729728" cy="4376480"/>
          </a:xfrm>
        </p:spPr>
        <p:txBody>
          <a:bodyPr>
            <a:normAutofit fontScale="92500" lnSpcReduction="10000"/>
          </a:bodyPr>
          <a:lstStyle/>
          <a:p>
            <a:pPr marL="0" indent="0">
              <a:buNone/>
            </a:pPr>
            <a:r>
              <a:rPr lang="en-US" dirty="0"/>
              <a:t>If you want to double check that your paragraphs are staying focused on one topic and have included all necessary information, you can use this mnemonic device to check:</a:t>
            </a:r>
          </a:p>
          <a:p>
            <a:pPr marL="0" indent="0">
              <a:buNone/>
            </a:pPr>
            <a:r>
              <a:rPr lang="en-US" dirty="0"/>
              <a:t>S – </a:t>
            </a:r>
            <a:r>
              <a:rPr lang="en-US" b="1" dirty="0"/>
              <a:t>Statement</a:t>
            </a:r>
            <a:r>
              <a:rPr lang="en-US" dirty="0"/>
              <a:t> (topic sentence) should be early in your paragraph and give a sense of what that paragraph will focus on. Your topic sentence should also support the focus (thesis) of your paper. </a:t>
            </a:r>
          </a:p>
          <a:p>
            <a:pPr marL="0" indent="0">
              <a:buNone/>
            </a:pPr>
            <a:r>
              <a:rPr lang="en-US" dirty="0"/>
              <a:t>E- </a:t>
            </a:r>
            <a:r>
              <a:rPr lang="en-US" b="1" dirty="0"/>
              <a:t>Evidence/example </a:t>
            </a:r>
            <a:r>
              <a:rPr lang="en-US" dirty="0"/>
              <a:t>– this is your support for your topic sentence. May be source material, examples, quotes, etc. </a:t>
            </a:r>
          </a:p>
          <a:p>
            <a:pPr marL="0" indent="0">
              <a:buNone/>
            </a:pPr>
            <a:r>
              <a:rPr lang="en-US" dirty="0"/>
              <a:t>E – </a:t>
            </a:r>
            <a:r>
              <a:rPr lang="en-US" b="1" dirty="0"/>
              <a:t>Explanation</a:t>
            </a:r>
            <a:r>
              <a:rPr lang="en-US" dirty="0"/>
              <a:t> – make sure to show your reader how your evidence proves your statement to be true through a thorough explanation. The connection should be clear before you move on to your next point. </a:t>
            </a:r>
          </a:p>
          <a:p>
            <a:pPr marL="0" indent="0">
              <a:buNone/>
            </a:pPr>
            <a:r>
              <a:rPr lang="en-US" dirty="0"/>
              <a:t>It can be helpful when you’re revising to go through your essay and try to identify your topic sentences in each paragraph. You may find you have more than one sentence with a major idea, or you may find your paragraph doesn’t have a topic sentence at all. Sometimes it helps to read your paragraphs individually to check for this. </a:t>
            </a:r>
          </a:p>
        </p:txBody>
      </p:sp>
    </p:spTree>
    <p:extLst>
      <p:ext uri="{BB962C8B-B14F-4D97-AF65-F5344CB8AC3E}">
        <p14:creationId xmlns:p14="http://schemas.microsoft.com/office/powerpoint/2010/main" val="953018052"/>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{F2886CA4-1F79-834E-A5CE-DBB86D9076D2}tf10001120</Template>
  <TotalTime>23281</TotalTime>
  <Words>806</Words>
  <Application>Microsoft Macintosh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Parcel</vt:lpstr>
      <vt:lpstr>Organization &amp; Paragraphs</vt:lpstr>
      <vt:lpstr>Good organization in an essay can be achieved by making sure you have these four “Ts.”</vt:lpstr>
      <vt:lpstr>Thesis statements</vt:lpstr>
      <vt:lpstr>PowerPoint Presentation</vt:lpstr>
      <vt:lpstr>Paragraph structure</vt:lpstr>
      <vt:lpstr>Remember to “SEE” for strong paragraphs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 Ts and how to SEE </dc:title>
  <dc:creator>Dr. Banks</dc:creator>
  <cp:lastModifiedBy>Dr. Banks</cp:lastModifiedBy>
  <cp:revision>7</cp:revision>
  <dcterms:created xsi:type="dcterms:W3CDTF">2020-01-21T19:09:39Z</dcterms:created>
  <dcterms:modified xsi:type="dcterms:W3CDTF">2020-07-02T18:49:04Z</dcterms:modified>
</cp:coreProperties>
</file>